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2"/>
  </p:notesMasterIdLst>
  <p:sldIdLst>
    <p:sldId id="256" r:id="rId2"/>
    <p:sldId id="267" r:id="rId3"/>
    <p:sldId id="258" r:id="rId4"/>
    <p:sldId id="298" r:id="rId5"/>
    <p:sldId id="311" r:id="rId6"/>
    <p:sldId id="312" r:id="rId7"/>
    <p:sldId id="302" r:id="rId8"/>
    <p:sldId id="313" r:id="rId9"/>
    <p:sldId id="314" r:id="rId10"/>
    <p:sldId id="270" r:id="rId11"/>
    <p:sldId id="259" r:id="rId12"/>
    <p:sldId id="261" r:id="rId13"/>
    <p:sldId id="262" r:id="rId14"/>
    <p:sldId id="263" r:id="rId15"/>
    <p:sldId id="264" r:id="rId16"/>
    <p:sldId id="265" r:id="rId17"/>
    <p:sldId id="266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6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DB6A2-65A1-4F34-BED8-934E1FECCAA2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E3293-CA74-4732-B685-6CB1DE79DD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48538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1207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7339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541602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45577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93828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66939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45109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48354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68594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71245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69638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73406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36356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81637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55939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818601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427585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79633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979570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587299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78462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26897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972762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841156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170941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600852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870157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565847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816188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271456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905540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701123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4143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12104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7704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47405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10468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3892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8826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4796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8670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8726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96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22838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72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ralovska-stezka.cz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17638" y="701457"/>
            <a:ext cx="10058400" cy="366234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1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Seminář</a:t>
            </a:r>
            <a:r>
              <a:rPr lang="cs-CZ" sz="3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 výzvě MAS Havlíčkův kraj z PRV</a:t>
            </a: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400" b="1" u="sng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44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4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 Rozvoj nezemědělské činnosti a agroturistiky </a:t>
            </a:r>
            <a:r>
              <a:rPr lang="cs-CZ" sz="44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4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400" b="1" u="sng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44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4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Podpora rozvoje zemědělských </a:t>
            </a:r>
            <a:r>
              <a:rPr lang="cs-CZ" sz="44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podniků</a:t>
            </a:r>
            <a:endParaRPr lang="cs-CZ" sz="4400" b="1" u="sng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81" y="4849334"/>
            <a:ext cx="11388315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318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58721"/>
          </a:xfrm>
        </p:spPr>
        <p:txBody>
          <a:bodyPr>
            <a:normAutofit fontScale="90000"/>
          </a:bodyPr>
          <a:lstStyle/>
          <a:p>
            <a:pPr algn="ctr"/>
            <a:r>
              <a:rPr lang="cs-CZ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Harmonogram</a:t>
            </a:r>
            <a:r>
              <a:rPr lang="cs-CZ" sz="7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výzvy</a:t>
            </a:r>
            <a:endParaRPr lang="cs-CZ" sz="7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7686304"/>
              </p:ext>
            </p:extLst>
          </p:nvPr>
        </p:nvGraphicFramePr>
        <p:xfrm>
          <a:off x="757084" y="1848465"/>
          <a:ext cx="10677832" cy="4458324"/>
        </p:xfrm>
        <a:graphic>
          <a:graphicData uri="http://schemas.openxmlformats.org/drawingml/2006/table">
            <a:tbl>
              <a:tblPr firstRow="1" firstCol="1" bandRow="1"/>
              <a:tblGrid>
                <a:gridCol w="5675179">
                  <a:extLst>
                    <a:ext uri="{9D8B030D-6E8A-4147-A177-3AD203B41FA5}">
                      <a16:colId xmlns="" xmlns:a16="http://schemas.microsoft.com/office/drawing/2014/main" val="2016204673"/>
                    </a:ext>
                  </a:extLst>
                </a:gridCol>
                <a:gridCol w="5002653">
                  <a:extLst>
                    <a:ext uri="{9D8B030D-6E8A-4147-A177-3AD203B41FA5}">
                      <a16:colId xmlns="" xmlns:a16="http://schemas.microsoft.com/office/drawing/2014/main" val="1854389941"/>
                    </a:ext>
                  </a:extLst>
                </a:gridCol>
              </a:tblGrid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výzvy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01133702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vyhlášení výzvy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19. 6.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57722998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přijetí žádostí na MAS od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1. 8.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70300033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přijetí žádostí na MAS do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21. 8.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4028332"/>
                  </a:ext>
                </a:extLst>
              </a:tr>
              <a:tr h="635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Plánovaný termín registrace na RO SZIF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14. 9.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40540806"/>
                  </a:ext>
                </a:extLst>
              </a:tr>
              <a:tr h="635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Internetové stránky MAS, kde je výzva zveřejněna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u="sng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hlinkClick r:id="rId2"/>
                        </a:rPr>
                        <a:t>www.havlickuvkraj.cz</a:t>
                      </a:r>
                      <a:r>
                        <a:rPr lang="cs-CZ" sz="2000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cs-CZ" sz="20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56206125"/>
                  </a:ext>
                </a:extLst>
              </a:tr>
              <a:tr h="10023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Pracovník poskytující informace žadatelům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Jaroslava Hájková, Jitka Škaredová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tel</a:t>
                      </a: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: 774 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420</a:t>
                      </a: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913, 722 945 540 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email: 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hajkova@havlickuvkraj.cz 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16253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680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88490"/>
            <a:ext cx="10058400" cy="688258"/>
          </a:xfrm>
          <a:solidFill>
            <a:schemeClr val="accen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cs-CZ" sz="2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7 </a:t>
            </a:r>
            <a: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Rozvoj nezemědělské činnosti a agroturistiky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Čl. 19.1b Podpora investic na založení nebo rozvoj nezemědělských činností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60538778"/>
              </p:ext>
            </p:extLst>
          </p:nvPr>
        </p:nvGraphicFramePr>
        <p:xfrm>
          <a:off x="294968" y="993057"/>
          <a:ext cx="11602064" cy="53714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8160">
                  <a:extLst>
                    <a:ext uri="{9D8B030D-6E8A-4147-A177-3AD203B41FA5}">
                      <a16:colId xmlns="" xmlns:a16="http://schemas.microsoft.com/office/drawing/2014/main" val="3536704053"/>
                    </a:ext>
                  </a:extLst>
                </a:gridCol>
                <a:gridCol w="3292666">
                  <a:extLst>
                    <a:ext uri="{9D8B030D-6E8A-4147-A177-3AD203B41FA5}">
                      <a16:colId xmlns="" xmlns:a16="http://schemas.microsoft.com/office/drawing/2014/main" val="1309870598"/>
                    </a:ext>
                  </a:extLst>
                </a:gridCol>
                <a:gridCol w="2250801">
                  <a:extLst>
                    <a:ext uri="{9D8B030D-6E8A-4147-A177-3AD203B41FA5}">
                      <a16:colId xmlns="" xmlns:a16="http://schemas.microsoft.com/office/drawing/2014/main" val="2414571854"/>
                    </a:ext>
                  </a:extLst>
                </a:gridCol>
                <a:gridCol w="2390024">
                  <a:extLst>
                    <a:ext uri="{9D8B030D-6E8A-4147-A177-3AD203B41FA5}">
                      <a16:colId xmlns="" xmlns:a16="http://schemas.microsoft.com/office/drawing/2014/main" val="2861319396"/>
                    </a:ext>
                  </a:extLst>
                </a:gridCol>
                <a:gridCol w="2320413">
                  <a:extLst>
                    <a:ext uri="{9D8B030D-6E8A-4147-A177-3AD203B41FA5}">
                      <a16:colId xmlns="" xmlns:a16="http://schemas.microsoft.com/office/drawing/2014/main" val="2372360841"/>
                    </a:ext>
                  </a:extLst>
                </a:gridCol>
              </a:tblGrid>
              <a:tr h="38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Název Fiche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Max. míra podpory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Alokace Fiche Kč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Min/max. způsobilé výdaje v Kč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470191509"/>
                  </a:ext>
                </a:extLst>
              </a:tr>
              <a:tr h="858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endParaRPr lang="cs-CZ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u="none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Rozvoj nezemědělské činnosti a agroturistiky </a:t>
                      </a:r>
                      <a:endParaRPr lang="cs-CZ" sz="1400" u="none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Malý + mikro podnik 45 %</a:t>
                      </a:r>
                    </a:p>
                    <a:p>
                      <a:pPr algn="ctr"/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Střední podnik 35%</a:t>
                      </a:r>
                    </a:p>
                    <a:p>
                      <a:pPr algn="ctr"/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Velký podnik 25 %</a:t>
                      </a:r>
                      <a:endParaRPr lang="cs-CZ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  <a:r>
                        <a:rPr lang="cs-CZ" sz="1400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cs-CZ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000 </a:t>
                      </a:r>
                      <a:r>
                        <a:rPr lang="cs-CZ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000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50 000 / 5 000 000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3943356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Definice příjemce dotace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1668914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0" kern="12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Podnikatelské subjekty (FO a PO) - mikropodniky a malé podniky, jakož i zemědělci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8392013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Vazba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21407700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Vazba na článek Nařízení PRV - Čl. </a:t>
                      </a: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19.1.b</a:t>
                      </a:r>
                      <a:r>
                        <a:rPr lang="cs-CZ" sz="1400" b="0" baseline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cs-CZ" sz="1400" b="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Podpora investic na založení nebo rozvoj nezemědělských činností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25611199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Stručný popis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31534327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0" kern="12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Budou podpořeny malé podniky vymezených CZ-NACE v zakládání, modernizaci a rozšiřování své výroby a služeb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06033907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Oblasti podpory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2692665"/>
                  </a:ext>
                </a:extLst>
              </a:tr>
              <a:tr h="2065909">
                <a:tc gridSpan="5">
                  <a:txBody>
                    <a:bodyPr/>
                    <a:lstStyle/>
                    <a:p>
                      <a:pPr algn="ctr"/>
                      <a:r>
                        <a:rPr lang="cs-CZ" sz="1400" b="0" kern="12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Podporovány budou investice do vybraných nezemědělských činností dle Klasifikace ekonomických činností (CZ-NACE)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25077637"/>
                  </a:ext>
                </a:extLst>
              </a:tr>
            </a:tbl>
          </a:graphicData>
        </a:graphic>
      </p:graphicFrame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506" y="2261419"/>
            <a:ext cx="841321" cy="32615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9505" y="2023369"/>
            <a:ext cx="841321" cy="35811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8085967" y="2110472"/>
            <a:ext cx="1877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Jen zemědělci</a:t>
            </a:r>
            <a:endParaRPr lang="cs-CZ" sz="14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122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4465" y="286604"/>
            <a:ext cx="11651225" cy="1139074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Vybrané ekonomické činnosti dle </a:t>
            </a:r>
            <a:b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CZ NACE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2065" y="1789471"/>
            <a:ext cx="11847871" cy="4839929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SEKCE </a:t>
            </a:r>
            <a:r>
              <a:rPr lang="cs-CZ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 - ZPRACOVATELSKÝ </a:t>
            </a:r>
            <a:r>
              <a:rPr lang="cs-CZ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PRŮMYSL </a:t>
            </a:r>
          </a:p>
          <a:p>
            <a:pPr marL="901700" lvl="4" indent="-269875" algn="just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</a:t>
            </a: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výjimkou činností v odvětví </a:t>
            </a:r>
            <a:r>
              <a:rPr lang="cs-CZ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oceli, </a:t>
            </a: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uhelném průmyslu, v odvětví stavby lodí, v odvětví výroby syntetických </a:t>
            </a:r>
            <a:r>
              <a:rPr lang="cs-CZ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vláken, </a:t>
            </a: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dále s výjimkou tříd 12.00 Výroba tabákových výrobků a 25.40 Výroba zbraní a </a:t>
            </a:r>
            <a:r>
              <a:rPr lang="cs-CZ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střeliva </a:t>
            </a:r>
            <a:endParaRPr lang="cs-CZ" sz="2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SEKCE </a:t>
            </a:r>
            <a:r>
              <a:rPr lang="cs-CZ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 </a:t>
            </a:r>
            <a:r>
              <a:rPr lang="cs-CZ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STAVEBNICTVÍ </a:t>
            </a:r>
          </a:p>
          <a:p>
            <a:pPr marL="901700" lvl="4" indent="-269875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</a:t>
            </a: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výjimkou skupiny 41.1 Developerská činnost </a:t>
            </a:r>
            <a:endParaRPr lang="cs-CZ" sz="2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SEKCE </a:t>
            </a:r>
            <a:r>
              <a:rPr lang="cs-CZ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 - VELKOOBCHOD A MALOOBCHOD; OPRAVY A ÚDRŽBA </a:t>
            </a:r>
            <a:r>
              <a:rPr lang="cs-CZ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MOTOROVÝCH VOZIDEL</a:t>
            </a:r>
          </a:p>
          <a:p>
            <a:pPr marL="901700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</a:t>
            </a: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výjimkou oddílu 46 a skupiny 47.3 Maloobchod s pohonnými hmotami ve specializovaných </a:t>
            </a:r>
            <a:r>
              <a:rPr lang="cs-CZ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prodejnách </a:t>
            </a:r>
          </a:p>
          <a:p>
            <a:pPr marL="60452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SEKCE I - UBYTOVÁNÍ, STRAVOVÁNÍ A POHOSTINSTVÍ</a:t>
            </a:r>
          </a:p>
          <a:p>
            <a:pPr marL="60452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cs-CZ" sz="2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37027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4465" y="286604"/>
            <a:ext cx="11651225" cy="1139074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Vybrané ekonomické činnosti dle </a:t>
            </a:r>
            <a:b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CZ NACE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2065" y="1789471"/>
            <a:ext cx="11847871" cy="4839929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SEKCE </a:t>
            </a:r>
            <a:r>
              <a:rPr lang="cs-CZ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</a:t>
            </a:r>
            <a:r>
              <a:rPr lang="cs-CZ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INFORMAČNÍ A KOMUIKAČNÍ ČINNOSTI</a:t>
            </a:r>
          </a:p>
          <a:p>
            <a:pPr marL="901700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výjimkou oddílů 60 </a:t>
            </a: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Tvorba programů a vysílání </a:t>
            </a:r>
            <a:r>
              <a:rPr lang="pt-BR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61</a:t>
            </a: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Telekomunikační činnosti</a:t>
            </a:r>
            <a:r>
              <a:rPr lang="pt-BR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SEKCE M – PROFESNÍ, VĚDECKÉ A TECHNICKÉ ČINNOSTI</a:t>
            </a:r>
          </a:p>
          <a:p>
            <a:pPr marL="901700" lvl="4" indent="-269875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</a:t>
            </a: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výjimkou oddílu 70 Činnosti vedení podniků; poradenství v oblasti </a:t>
            </a:r>
            <a:r>
              <a:rPr lang="cs-CZ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řízení</a:t>
            </a:r>
            <a:endParaRPr lang="cs-CZ" sz="20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SEKCE </a:t>
            </a:r>
            <a:r>
              <a:rPr lang="cs-CZ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</a:t>
            </a:r>
            <a:r>
              <a:rPr lang="cs-CZ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ADMINISTRATIVNÍ A PODPŮRNÉ ČINNOSTI (jen vyjmenované)</a:t>
            </a:r>
          </a:p>
          <a:p>
            <a:pPr marL="901700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 79 Činnosti cestovních kanceláří a agentur a ostatní rezervační služby </a:t>
            </a:r>
          </a:p>
          <a:p>
            <a:pPr marL="901700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 81 Činnosti související se stavbami a úpravou krajiny (s výjimkou skupiny 81.1) </a:t>
            </a:r>
          </a:p>
          <a:p>
            <a:pPr marL="901700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 82.1 Administrativní a kancelářské činnosti </a:t>
            </a:r>
          </a:p>
          <a:p>
            <a:pPr marL="901700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 82.3 Pořádání konferencí a hospodářských výstav</a:t>
            </a:r>
          </a:p>
          <a:p>
            <a:pPr marL="901700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 82.92 Balicí činnosti</a:t>
            </a:r>
            <a:endParaRPr lang="cs-CZ" sz="2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0452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cs-CZ" sz="2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84869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4465" y="286604"/>
            <a:ext cx="11651225" cy="1139074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Vybrané ekonomické činnosti dle </a:t>
            </a:r>
            <a:b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CZ NACE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2065" y="1779640"/>
            <a:ext cx="11847871" cy="5309418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SEKCE P – VZDĚLÁVÁNÍ (jen </a:t>
            </a:r>
            <a:r>
              <a:rPr lang="cs-CZ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vyjmenované)</a:t>
            </a:r>
          </a:p>
          <a:p>
            <a:pPr marL="871548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Vzdělávání </a:t>
            </a: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jazykových školách</a:t>
            </a:r>
          </a:p>
          <a:p>
            <a:pPr marL="871548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Environmentální vzdělávání</a:t>
            </a:r>
          </a:p>
          <a:p>
            <a:pPr marL="871548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Inovační vzdělávání</a:t>
            </a:r>
          </a:p>
          <a:p>
            <a:pPr marL="871548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Jiné vzdělávání jinde </a:t>
            </a:r>
            <a:r>
              <a:rPr lang="cs-CZ" sz="2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nezařazené</a:t>
            </a:r>
          </a:p>
          <a:p>
            <a:pPr marL="871548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 85.59 Ostatní vzdělávání jinde nezařazené </a:t>
            </a:r>
            <a:endParaRPr lang="cs-CZ" sz="2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SEKCE R - KULTURNÍ, ZÁBAVNÍ A REKREAČNÍ ČINNOSTI (jen vyjmenované)</a:t>
            </a:r>
          </a:p>
          <a:p>
            <a:pPr marL="901700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 93 Sportovní, zábavní a rekreační činnosti </a:t>
            </a:r>
            <a:endParaRPr lang="cs-CZ" sz="2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SEKCE S - OSTATNÍ ČINNOSTI (jen vyjmenované)</a:t>
            </a:r>
          </a:p>
          <a:p>
            <a:pPr marL="901700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95 Opravy počítačů a výrobků pro osobní potřebu a převážně pro domácnost</a:t>
            </a:r>
          </a:p>
          <a:p>
            <a:pPr marL="901700" lvl="4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96 Poskytování ostatních osobních služeb </a:t>
            </a:r>
          </a:p>
          <a:p>
            <a:pPr marL="60452" indent="-261938"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cs-CZ" sz="2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61254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Způsobilé </a:t>
            </a:r>
            <a:r>
              <a:rPr lang="cs-CZ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výdaje 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897033" cy="524874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stavební </a:t>
            </a:r>
            <a:r>
              <a:rPr lang="cs-CZ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obnova (přestavba, modernizace, statické zabezpečení) či nová výstavba provozovny, kanceláře (včetně nezbytného zázemí pro zaměstnance) či malokapacitního ubytovacího zařízení (včetně stravování a dalších budov a ploch v rámci turistické infrastruktury, sportoviště a příslušné zázemí) 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pořízení </a:t>
            </a:r>
            <a:r>
              <a:rPr lang="cs-CZ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strojů, technologií a dalšího vybavení sloužícího pro nezemědělskou činnost (nákup zařízení, užitkových vozů kategorie N1, vybavení, hardware, software) v souvislosti s projektem (včetně montáže a zkoušky před uvedením pořizovaného majetku do stavu způsobilého k užívání) 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doplňující </a:t>
            </a:r>
            <a:r>
              <a:rPr lang="cs-CZ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výdaje jako součást projektu (úprava povrchů, náklady na výstavbu odstavných a parkovacích stání, oplocení, nákup a výsadba doprovodné zeleně) </a:t>
            </a:r>
          </a:p>
          <a:p>
            <a:pPr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nákup </a:t>
            </a:r>
            <a:r>
              <a:rPr lang="cs-CZ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nemovitosti 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1350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Kritéria přijatelnosti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897033" cy="5248740"/>
          </a:xfrm>
        </p:spPr>
        <p:txBody>
          <a:bodyPr>
            <a:normAutofit/>
          </a:bodyPr>
          <a:lstStyle/>
          <a:p>
            <a:pPr marL="363538" indent="-363538" algn="just">
              <a:lnSpc>
                <a:spcPct val="10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Činnosti R 93 </a:t>
            </a:r>
            <a:r>
              <a:rPr lang="cs-CZ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(Sportovní, zábavní a rekreační činnosti) a </a:t>
            </a:r>
            <a:r>
              <a:rPr lang="cs-CZ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56 </a:t>
            </a:r>
            <a:r>
              <a:rPr lang="cs-CZ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(Stravování a pohostinství) mohou být realizovány </a:t>
            </a:r>
            <a:r>
              <a:rPr lang="cs-CZ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pouze ve vazbě na venkovskou turistiku nebo ubytovací kapacitu</a:t>
            </a:r>
          </a:p>
          <a:p>
            <a:pPr marL="720154" lvl="2" indent="-363538"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doloží, že v okruhu 10 km od místa realizace se nachází objekt venkovské turistiky s návštěvností min. 2000 osob/rok. Objekt venkovské turistiky se musí nacházet na území obce do 25 tis. obyvatel. </a:t>
            </a:r>
          </a:p>
          <a:p>
            <a:pPr marL="720154" lvl="2" indent="-363538"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Ubytovací kapacita musí být ve vlastnictví žadatele, případně ubytovací kapacita je součástí projektu, případně žadatel má uzavřenou smlouvu o spolupráci s provozovatelem ubytovací kapacity (např. o zajištění stravování pro hosty).  </a:t>
            </a:r>
            <a:endParaRPr lang="cs-CZ" sz="18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20154" lvl="2" indent="-363538"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cs-CZ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Je-li součástí projektu ubytovací zařízení, musí se jednat o zařízení v souladu s § 2 odst. c) vyhlášky č. 501/2006 Sb., a dále o zařízení s </a:t>
            </a:r>
            <a:r>
              <a:rPr lang="cs-CZ" sz="18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kapacitou nejméně 6 lůžek, maximálně však 40 lůžek</a:t>
            </a:r>
            <a:r>
              <a:rPr lang="cs-CZ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Kapacita 40 lůžek se vztahuje k ubytovacímu zařízení splňujícímu samostatný funkční </a:t>
            </a:r>
            <a:r>
              <a:rPr lang="cs-CZ" sz="18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celek.</a:t>
            </a:r>
            <a:endParaRPr lang="cs-CZ" sz="1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20154" lvl="2" indent="-363538"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cs-CZ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16715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Kritéria přijatelnosti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897033" cy="5248740"/>
          </a:xfrm>
        </p:spPr>
        <p:txBody>
          <a:bodyPr>
            <a:normAutofit/>
          </a:bodyPr>
          <a:lstStyle/>
          <a:p>
            <a:pPr marL="268288" indent="-268288" algn="just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případě, že se na území obce, ve které je realizován projekt týkající se ubytování, vybírají místní poplatky z cestovního ruchu, se žadatel přihlásí k poplatkové povinnosti u příslušné obce, a to nejpozději k datu předložení Žádosti o platbu na MAS </a:t>
            </a:r>
          </a:p>
          <a:p>
            <a:pPr marL="268288" indent="-268288" algn="just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Přípustné způsoby uspořádání právních vztahů k nemovitostem, na kterých jsou realizovány stavební výdaje, jsou: vlastnictví, spoluvlastnictví s min. 50% spoluvlastnickým podílem, věcné břemeno. V případě pozemku pod stavbou je přípustný také nájem. </a:t>
            </a:r>
          </a:p>
          <a:p>
            <a:pPr marL="720154" lvl="2" indent="-363538"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cs-CZ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52385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189186"/>
            <a:ext cx="10058400" cy="607227"/>
          </a:xfrm>
          <a:solidFill>
            <a:schemeClr val="accen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cs-CZ" sz="2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 </a:t>
            </a:r>
            <a: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Podpora rozvoje zemědělských podniků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Čl. 17.1a Investice do zemědělských podniků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06753096"/>
              </p:ext>
            </p:extLst>
          </p:nvPr>
        </p:nvGraphicFramePr>
        <p:xfrm>
          <a:off x="294968" y="943897"/>
          <a:ext cx="11602064" cy="57715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8160">
                  <a:extLst>
                    <a:ext uri="{9D8B030D-6E8A-4147-A177-3AD203B41FA5}">
                      <a16:colId xmlns="" xmlns:a16="http://schemas.microsoft.com/office/drawing/2014/main" val="3536704053"/>
                    </a:ext>
                  </a:extLst>
                </a:gridCol>
                <a:gridCol w="3292666">
                  <a:extLst>
                    <a:ext uri="{9D8B030D-6E8A-4147-A177-3AD203B41FA5}">
                      <a16:colId xmlns="" xmlns:a16="http://schemas.microsoft.com/office/drawing/2014/main" val="1309870598"/>
                    </a:ext>
                  </a:extLst>
                </a:gridCol>
                <a:gridCol w="2250801">
                  <a:extLst>
                    <a:ext uri="{9D8B030D-6E8A-4147-A177-3AD203B41FA5}">
                      <a16:colId xmlns="" xmlns:a16="http://schemas.microsoft.com/office/drawing/2014/main" val="2414571854"/>
                    </a:ext>
                  </a:extLst>
                </a:gridCol>
                <a:gridCol w="2390024">
                  <a:extLst>
                    <a:ext uri="{9D8B030D-6E8A-4147-A177-3AD203B41FA5}">
                      <a16:colId xmlns="" xmlns:a16="http://schemas.microsoft.com/office/drawing/2014/main" val="2861319396"/>
                    </a:ext>
                  </a:extLst>
                </a:gridCol>
                <a:gridCol w="2320413">
                  <a:extLst>
                    <a:ext uri="{9D8B030D-6E8A-4147-A177-3AD203B41FA5}">
                      <a16:colId xmlns="" xmlns:a16="http://schemas.microsoft.com/office/drawing/2014/main" val="2372360841"/>
                    </a:ext>
                  </a:extLst>
                </a:gridCol>
              </a:tblGrid>
              <a:tr h="540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Název Fiche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Max. míra podpory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Alokace Fiche Kč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Min/max. způsobilé výdaje v Kč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470191509"/>
                  </a:ext>
                </a:extLst>
              </a:tr>
              <a:tr h="17667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u="none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Podpora rozvoje zemědělských podniků</a:t>
                      </a:r>
                      <a:endParaRPr lang="cs-CZ" sz="1400" u="none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50 %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Navýšení pro mladé začínající zemědělce o 10 %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Navýšení pro „LFA oblasti“ o 10 %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5 000 000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50 000 / 5 000 000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3943356"/>
                  </a:ext>
                </a:extLst>
              </a:tr>
              <a:tr h="336583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Definice příjemce dotace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1668914"/>
                  </a:ext>
                </a:extLst>
              </a:tr>
              <a:tr h="336583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Zemědělský podnikatel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8392013"/>
                  </a:ext>
                </a:extLst>
              </a:tr>
              <a:tr h="336583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Vazba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21407700"/>
                  </a:ext>
                </a:extLst>
              </a:tr>
              <a:tr h="336583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Vazba na článek Nařízení PRV - Čl. 17.1.a Investice do zemědělských </a:t>
                      </a: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podniků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25611199"/>
                  </a:ext>
                </a:extLst>
              </a:tr>
              <a:tr h="336583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Stručný popis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31534327"/>
                  </a:ext>
                </a:extLst>
              </a:tr>
              <a:tr h="336583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Budou podpořeny zemědělské podniky v zakládání, modernizaci a rozšiřování své rostlinné a živočišné </a:t>
                      </a:r>
                      <a:r>
                        <a:rPr lang="cs-CZ" sz="1400" b="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výroby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06033907"/>
                  </a:ext>
                </a:extLst>
              </a:tr>
              <a:tr h="336583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Oblasti podpory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2692665"/>
                  </a:ext>
                </a:extLst>
              </a:tr>
              <a:tr h="1108293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Podpora zahrnuje hmotné a nehmotné investice v živočišné a rostlinné výrobě, je určena na investice do zemědělských staveb a technologií pro živočišnou a rostlinnou výrobu a pro školkařskou produkci. Podporovány budou též investice na pořízení mobilních strojů pro zemědělskou výrobu a investice do pořízení peletovacích zařízení pro vlastní spotřebu v zemědělském podniku.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25077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0122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4886632" cy="64409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 fontScale="85000" lnSpcReduction="2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Žádost o dotaci (ŽoD) musí být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vygenerována z účtu žadatele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na Portálu Farmáře</a:t>
            </a: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a po vyplnění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žadatelem předána na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MAS</a:t>
            </a: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v souladu s pravidly operace 19.2.1 </a:t>
            </a:r>
          </a:p>
          <a:p>
            <a:pPr marL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dirty="0" smtClean="0">
              <a:solidFill>
                <a:schemeClr val="tx1"/>
              </a:solidFill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předává kompletně vyplněný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Žádosti o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dotaci včetně povinných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příp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nepovinných příloh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MAS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elektronické </a:t>
            </a:r>
            <a:r>
              <a:rPr lang="cs-CZ" sz="19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podobě v termínu stanoveném </a:t>
            </a:r>
            <a:r>
              <a:rPr lang="cs-CZ" sz="1900" b="1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výzvou </a:t>
            </a:r>
            <a:r>
              <a:rPr lang="cs-CZ" sz="19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endParaRPr lang="cs-CZ" sz="1900" b="1" u="sng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b="1" u="sng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Veškeré přílohy předkládané při podání Žádosti, jsou součástí formuláře Žádosti o dotaci!!</a:t>
            </a: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b="1" u="sng" dirty="0" smtClean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Nepovinné přílohy stanovené MAS jsou uvedeny ve Výzvě!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19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Vybrané přílohy může </a:t>
            </a:r>
            <a:r>
              <a:rPr lang="cs-CZ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vzhledem k jejich velikosti, </a:t>
            </a: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příp. formátům</a:t>
            </a:r>
            <a:r>
              <a:rPr lang="cs-CZ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předložit v listinné podobě</a:t>
            </a:r>
            <a:endParaRPr kumimoji="0" lang="cs-CZ" sz="19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Verdana"/>
              </a:rPr>
              <a:t>				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kern="0" dirty="0">
                <a:solidFill>
                  <a:schemeClr val="accent2">
                    <a:lumMod val="75000"/>
                  </a:schemeClr>
                </a:solidFill>
                <a:latin typeface="Verdana"/>
              </a:rPr>
              <a:t> </a:t>
            </a:r>
            <a:r>
              <a:rPr lang="cs-CZ" kern="0" dirty="0" smtClean="0">
                <a:solidFill>
                  <a:schemeClr val="accent2">
                    <a:lumMod val="75000"/>
                  </a:schemeClr>
                </a:solidFill>
                <a:latin typeface="Verdana"/>
              </a:rPr>
              <a:t>                     </a:t>
            </a:r>
            <a:r>
              <a:rPr kumimoji="0" lang="cs-CZ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Možnost žadatele konzultovat ŽoD s MAS</a:t>
            </a:r>
            <a:endParaRPr lang="cs-CZ" b="1" i="1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76" y="1212333"/>
            <a:ext cx="2550443" cy="4938393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 bwMode="auto">
          <a:xfrm flipH="1">
            <a:off x="2871019" y="1478488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Šipka doprava 5"/>
          <p:cNvSpPr/>
          <p:nvPr/>
        </p:nvSpPr>
        <p:spPr bwMode="auto">
          <a:xfrm flipH="1">
            <a:off x="2871019" y="5158779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8595" y="802883"/>
            <a:ext cx="6678468" cy="81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626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4886632" cy="64409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sp>
        <p:nvSpPr>
          <p:cNvPr id="5" name="Šipka doprava 4"/>
          <p:cNvSpPr/>
          <p:nvPr/>
        </p:nvSpPr>
        <p:spPr bwMode="auto">
          <a:xfrm flipH="1">
            <a:off x="2666834" y="1347911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Šipka doprava 5"/>
          <p:cNvSpPr/>
          <p:nvPr/>
        </p:nvSpPr>
        <p:spPr bwMode="auto">
          <a:xfrm flipH="1">
            <a:off x="2718776" y="5463579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8595" y="802883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521" y="1743574"/>
            <a:ext cx="6551518" cy="461613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346" y="1420504"/>
            <a:ext cx="2340167" cy="4939200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0016174" y="2998275"/>
            <a:ext cx="20493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Žadatel vybere MAS,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přes kterou bude žádat o dotaci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8020" y="3283878"/>
            <a:ext cx="841321" cy="506012"/>
          </a:xfrm>
          <a:prstGeom prst="rect">
            <a:avLst/>
          </a:prstGeom>
        </p:spPr>
      </p:pic>
      <p:sp>
        <p:nvSpPr>
          <p:cNvPr id="14" name="Obdélník 13"/>
          <p:cNvSpPr/>
          <p:nvPr/>
        </p:nvSpPr>
        <p:spPr bwMode="auto">
          <a:xfrm>
            <a:off x="263724" y="5463579"/>
            <a:ext cx="2312515" cy="29609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725" y="1420503"/>
            <a:ext cx="2301514" cy="33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326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Generování formuláře žádosti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50" y="1231237"/>
            <a:ext cx="5648567" cy="553752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499641" y="1922505"/>
            <a:ext cx="48456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Vyplnit hlavičku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Vybrat Fichi z aktuální výzvy, v rámci které chce žadatel žádat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Zvolit název projektu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Generovat žádost</a:t>
            </a:r>
          </a:p>
        </p:txBody>
      </p:sp>
    </p:spTree>
    <p:extLst>
      <p:ext uri="{BB962C8B-B14F-4D97-AF65-F5344CB8AC3E}">
        <p14:creationId xmlns:p14="http://schemas.microsoft.com/office/powerpoint/2010/main" xmlns="" val="169972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Generování formuláře žádosti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516239" y="2889456"/>
            <a:ext cx="4656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Stáhnout a uložit Žádost o dotaci do PC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548" y="1123514"/>
            <a:ext cx="5609065" cy="5726687"/>
          </a:xfrm>
          <a:prstGeom prst="rect">
            <a:avLst/>
          </a:prstGeom>
        </p:spPr>
      </p:pic>
      <p:sp>
        <p:nvSpPr>
          <p:cNvPr id="9" name="Šipka nahoru 8"/>
          <p:cNvSpPr/>
          <p:nvPr/>
        </p:nvSpPr>
        <p:spPr bwMode="auto">
          <a:xfrm rot="5400000" flipH="1">
            <a:off x="3339561" y="5125525"/>
            <a:ext cx="484632" cy="717055"/>
          </a:xfrm>
          <a:prstGeom prst="upArrow">
            <a:avLst/>
          </a:prstGeom>
          <a:solidFill>
            <a:srgbClr val="F36523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8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101886" y="1941115"/>
            <a:ext cx="46562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Důležité je vyplnit pole </a:t>
            </a:r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 a 13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aby se zobrazily všechny strany Žádosti.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71" y="1400029"/>
            <a:ext cx="6319965" cy="530772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7032480" y="3761504"/>
            <a:ext cx="4644513" cy="58477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000000"/>
                </a:solidFill>
                <a:latin typeface="Verdana" pitchFamily="34" charset="0"/>
              </a:rPr>
              <a:t>Pod tlačítkem MENU je umístěn instruktážní list</a:t>
            </a:r>
          </a:p>
        </p:txBody>
      </p:sp>
    </p:spTree>
    <p:extLst>
      <p:ext uri="{BB962C8B-B14F-4D97-AF65-F5344CB8AC3E}">
        <p14:creationId xmlns:p14="http://schemas.microsoft.com/office/powerpoint/2010/main" xmlns="" val="252264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21" y="1219200"/>
            <a:ext cx="11540358" cy="543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234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Zástupný symbol pro obsah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33" y="2974483"/>
            <a:ext cx="10352691" cy="326955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34" y="1367217"/>
            <a:ext cx="10352690" cy="149159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393929" y="1776953"/>
            <a:ext cx="3221605" cy="95410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400" b="1" dirty="0">
                <a:solidFill>
                  <a:srgbClr val="000000"/>
                </a:solidFill>
                <a:latin typeface="Verdana" pitchFamily="34" charset="0"/>
              </a:rPr>
              <a:t>Automatický výpočet data předložení ŽoP na MAS </a:t>
            </a:r>
            <a:br>
              <a:rPr lang="cs-CZ" sz="14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cs-CZ" sz="1400" b="1" dirty="0">
                <a:solidFill>
                  <a:srgbClr val="000000"/>
                </a:solidFill>
                <a:latin typeface="Verdana" pitchFamily="34" charset="0"/>
              </a:rPr>
              <a:t>(15 kalendářních dní před termínem předložení na RO)</a:t>
            </a:r>
          </a:p>
        </p:txBody>
      </p:sp>
      <p:sp>
        <p:nvSpPr>
          <p:cNvPr id="9" name="Šipka doleva 8"/>
          <p:cNvSpPr/>
          <p:nvPr/>
        </p:nvSpPr>
        <p:spPr bwMode="auto">
          <a:xfrm>
            <a:off x="7239266" y="2254006"/>
            <a:ext cx="644679" cy="288032"/>
          </a:xfrm>
          <a:prstGeom prst="lef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29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33" y="1297859"/>
            <a:ext cx="10999935" cy="525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41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1483202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Specifické strany čl. 17.1.a - Zemědělství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03" y="1641986"/>
            <a:ext cx="7010400" cy="499478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374193" y="2092278"/>
            <a:ext cx="43163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Aft>
                <a:spcPct val="0"/>
              </a:spcAft>
              <a:buClr>
                <a:srgbClr val="2A373E"/>
              </a:buClr>
              <a:buSzPct val="90000"/>
            </a:pPr>
            <a:r>
              <a:rPr lang="cs-CZ" sz="2400" b="1" kern="0" dirty="0">
                <a:solidFill>
                  <a:schemeClr val="accent2">
                    <a:lumMod val="75000"/>
                  </a:schemeClr>
                </a:solidFill>
                <a:latin typeface="Verdana"/>
              </a:rPr>
              <a:t>Vyplnit údaje při požadovaném zvýšení míry dotace pro mladého začínajícího zemědělce a pozemky v LFA.</a:t>
            </a:r>
          </a:p>
        </p:txBody>
      </p:sp>
      <p:sp>
        <p:nvSpPr>
          <p:cNvPr id="5" name="Obdélník 4"/>
          <p:cNvSpPr/>
          <p:nvPr/>
        </p:nvSpPr>
        <p:spPr>
          <a:xfrm>
            <a:off x="7237867" y="4627882"/>
            <a:ext cx="44526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Vzorec (Příloha 15 Pravidel 19.2.1.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           –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výpočet v případě, že část objektu neslouží cílům a účelu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Fiche, stejné             i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 dalších článcích).</a:t>
            </a:r>
          </a:p>
        </p:txBody>
      </p:sp>
    </p:spTree>
    <p:extLst>
      <p:ext uri="{BB962C8B-B14F-4D97-AF65-F5344CB8AC3E}">
        <p14:creationId xmlns:p14="http://schemas.microsoft.com/office/powerpoint/2010/main" xmlns="" val="7213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1483202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Specifické strany čl. 19.1.b – Podnikání…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55" y="1641987"/>
            <a:ext cx="7687423" cy="4382575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883945" y="1822575"/>
            <a:ext cx="396275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 výběru CZ-NACE: R 93 (Sportovní, zábavní a rekreační činnosti) nebo I 56 (Stravování a pohostinství) se objeví sekce k nadefinování objektu venkovské turistiky (okruh 10 km, návštěvnost </a:t>
            </a:r>
            <a:r>
              <a:rPr lang="cs-CZ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2000 os./rok).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55" y="4993666"/>
            <a:ext cx="7991813" cy="1748209"/>
          </a:xfrm>
          <a:prstGeom prst="rect">
            <a:avLst/>
          </a:prstGeom>
          <a:ln w="38100">
            <a:solidFill>
              <a:srgbClr val="F36523"/>
            </a:solidFill>
          </a:ln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004" y="4761859"/>
            <a:ext cx="7995816" cy="2008392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012" y="4455230"/>
            <a:ext cx="8042796" cy="2318067"/>
          </a:xfrm>
          <a:prstGeom prst="rect">
            <a:avLst/>
          </a:prstGeom>
          <a:ln w="38100">
            <a:solidFill>
              <a:srgbClr val="003366">
                <a:lumMod val="60000"/>
                <a:lumOff val="40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1523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234012" y="2013646"/>
            <a:ext cx="39627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Nadefinování zakázky - vyplňuje žadatel zde na straně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B3.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376516"/>
            <a:ext cx="7047199" cy="532908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6114836" y="3665817"/>
            <a:ext cx="5004619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latin typeface="Verdana" pitchFamily="34" charset="0"/>
              </a:rPr>
              <a:t>Výše zakázky - automaticky se napočítává z údajů ze strany C1 – Výdaje </a:t>
            </a:r>
            <a:r>
              <a:rPr lang="cs-CZ" sz="1600" b="1" dirty="0" smtClean="0">
                <a:latin typeface="Verdana" pitchFamily="34" charset="0"/>
              </a:rPr>
              <a:t>projektu.</a:t>
            </a:r>
            <a:endParaRPr lang="cs-CZ" sz="1600" b="1" dirty="0">
              <a:latin typeface="Verdana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9388" y="3642189"/>
            <a:ext cx="1701643" cy="77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03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17" y="1387012"/>
            <a:ext cx="11769567" cy="5383658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981404" y="2628482"/>
            <a:ext cx="2859088" cy="33855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 smtClean="0">
                <a:latin typeface="Verdana" pitchFamily="34" charset="0"/>
              </a:rPr>
              <a:t>Přiřazení k zakázce</a:t>
            </a:r>
            <a:endParaRPr lang="cs-CZ" sz="16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599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2" y="1284270"/>
            <a:ext cx="7940045" cy="5383659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216939" y="2509934"/>
            <a:ext cx="37584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Přehled rozpočtu – vyplňuje se automaticky na základě údajů uvedených na předchozích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stranách.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9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14" y="1386348"/>
            <a:ext cx="11681373" cy="527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21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86812" y="1544734"/>
            <a:ext cx="6056671" cy="462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bdélník 3"/>
          <p:cNvSpPr/>
          <p:nvPr/>
        </p:nvSpPr>
        <p:spPr>
          <a:xfrm>
            <a:off x="6331975" y="2043573"/>
            <a:ext cx="57335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Obdržené body jsou závazné od data podání ŽoD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nesmí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být žadatelem měněny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             a upravovány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Pokud žadatel vyplnil bodové hodnocení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    v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ŽoD chybně, může MAS změnit bodové hodnocení na základě rozhodnutí Výběrového orgánu MAS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Odůvodněné případy –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SZIF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vrátí ŽoD MAS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k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přebodování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12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747" y="1455175"/>
            <a:ext cx="8658506" cy="522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55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340" y="1249766"/>
            <a:ext cx="7129321" cy="523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42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67" y="1356852"/>
            <a:ext cx="7091636" cy="5240594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404045" y="2264281"/>
            <a:ext cx="45523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Vyplňuje MAS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–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zaznamenává jednotlivé úkony, které jsou s ŽoD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prováděny.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případě potřeby může přidat řádek a provést záznam nad rámec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požadovaných.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896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Kontrola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404045" y="2264281"/>
            <a:ext cx="455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 vyplnění údajů je vhodné provést kontrolu: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MENU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Kontrola vyplněných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údajů.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123514"/>
            <a:ext cx="7145806" cy="5002852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 bwMode="auto">
          <a:xfrm>
            <a:off x="4406241" y="2398772"/>
            <a:ext cx="2304256" cy="28803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FF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98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5848" y="148709"/>
            <a:ext cx="410961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ŽoD na MAS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16078" y="1775080"/>
            <a:ext cx="1000923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včetně příloh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termínu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stanoveném výzvou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MAS!!!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vytiskne, žadatel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nebo zmocněný zástupce ji podepíše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před pracovníkem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ŽoD = datum podpisu ŽoD před pracovníkem MAS</a:t>
            </a: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 o dotaci včetně příloh na MAS obdrží žadatel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</a:p>
          <a:p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písemné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potvrzení od MAS ihned po podepsání Žádosti o dotace 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před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pracovníkem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zveřejní Seznam přijatých žádostí na internetových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stránkách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dní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ukončení příjmu</a:t>
            </a:r>
          </a:p>
        </p:txBody>
      </p:sp>
    </p:spTree>
    <p:extLst>
      <p:ext uri="{BB962C8B-B14F-4D97-AF65-F5344CB8AC3E}">
        <p14:creationId xmlns:p14="http://schemas.microsoft.com/office/powerpoint/2010/main" xmlns="" val="252141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Administrativní kontrola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16078" y="1775080"/>
            <a:ext cx="1000923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– kontrola obsahové správnosti, kontrola přijatelnosti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dalších podmínek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vztahujících se na daný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</a:t>
            </a:r>
          </a:p>
          <a:p>
            <a:endParaRPr lang="cs-CZ" sz="20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Kontrola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zaznamenána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kontrolního listu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Zjištění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nedostatků – MAS vyzve žadatele k doplnění ŽoD s pevně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daným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termínem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Minimálně 5 pracovních dní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může provést opravu max. 2x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 nedoplnění = ukončení administrace</a:t>
            </a: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výsledku provedených kontrol je žadatel informován MAS do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pracovních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ukončení kontroly </a:t>
            </a:r>
          </a:p>
        </p:txBody>
      </p:sp>
    </p:spTree>
    <p:extLst>
      <p:ext uri="{BB962C8B-B14F-4D97-AF65-F5344CB8AC3E}">
        <p14:creationId xmlns:p14="http://schemas.microsoft.com/office/powerpoint/2010/main" xmlns="" val="12638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projektů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30942" y="1899479"/>
            <a:ext cx="110219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Výběrový orgán MAS – věcné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za každou Fichi dle </a:t>
            </a:r>
            <a:endParaRPr lang="cs-CZ" sz="2000" b="1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předem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stanovených preferenčních kritérií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 souladu s výzvou MAS 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Výsledky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(bodování) včetně zdůvodnění MAS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zaznamená/přepíše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formuláře Žádosti o dotaci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stanoví pořadí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projektů na základě bodového ohodnocení a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finančních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prostředků alokovaných na danou výzvu/Fichi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20 pracovních dní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provedení věcného hodnocení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198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projektů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informuje žadatele o výši přidělených bodů a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vybrání/nevybrání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jeho ŽoD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pracovních dnů od schválení výběru projektů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vyhotoví Seznam vybraných a nevybraných Žádostí o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dotaci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dnů od schválení výběru projektů MAS</a:t>
            </a:r>
          </a:p>
          <a:p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Vybrané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projekty (ŽoD) MAS elektronicky podepíše,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přílohy</a:t>
            </a:r>
          </a:p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verifikuje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předá žadateli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Minimálně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pracovní dny před termínem registrace na RO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(Viz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Výzva)</a:t>
            </a: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870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Elektronické podepsání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455174"/>
            <a:ext cx="8239125" cy="5191432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415528" y="1743574"/>
            <a:ext cx="33921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MAS podepíše ŽoD po provedení všech administrativních úkonů – po podpisu se ŽoD uzamkne.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Podpis nelze zrušit, je-li ŽoD podepsána omylem žadatelem, musí žadatel vygenerovat ŽoD novou z PF.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870" y="4441202"/>
            <a:ext cx="8073834" cy="23757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96294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102096" y="1862555"/>
            <a:ext cx="33921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 obdržení podepsané </a:t>
            </a:r>
            <a:r>
              <a:rPr lang="cs-CZ" sz="24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a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příloh od MAS žadatel přes Portál farmáře pokračuje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v podání.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02" y="2363633"/>
            <a:ext cx="1734245" cy="3660330"/>
          </a:xfrm>
          <a:prstGeom prst="rect">
            <a:avLst/>
          </a:prstGeom>
        </p:spPr>
      </p:pic>
      <p:sp>
        <p:nvSpPr>
          <p:cNvPr id="10" name="Šipka doprava 9"/>
          <p:cNvSpPr/>
          <p:nvPr/>
        </p:nvSpPr>
        <p:spPr bwMode="auto">
          <a:xfrm>
            <a:off x="0" y="5294085"/>
            <a:ext cx="646449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5132" y="2286694"/>
            <a:ext cx="5179539" cy="396359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247" y="4401980"/>
            <a:ext cx="5771406" cy="1376737"/>
          </a:xfrm>
          <a:prstGeom prst="rect">
            <a:avLst/>
          </a:prstGeom>
        </p:spPr>
      </p:pic>
      <p:sp>
        <p:nvSpPr>
          <p:cNvPr id="12" name="Šipka doleva 11"/>
          <p:cNvSpPr/>
          <p:nvPr/>
        </p:nvSpPr>
        <p:spPr bwMode="auto">
          <a:xfrm>
            <a:off x="7807366" y="5090348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7109077" y="5788132"/>
            <a:ext cx="48473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Je třeba vybrat možnost Pokračovat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                v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podání S ELEKTRONICKÝM PODPISEM</a:t>
            </a:r>
          </a:p>
        </p:txBody>
      </p:sp>
    </p:spTree>
    <p:extLst>
      <p:ext uri="{BB962C8B-B14F-4D97-AF65-F5344CB8AC3E}">
        <p14:creationId xmlns:p14="http://schemas.microsoft.com/office/powerpoint/2010/main" xmlns="" val="112850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</a:t>
            </a:r>
            <a:r>
              <a:rPr lang="cs-CZ" sz="4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102096" y="2536938"/>
            <a:ext cx="38542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Doplněný                       a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zkontrolovaný formulář Žádosti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o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dotaci nahrát zpět v dalším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kroku.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1" y="1862555"/>
            <a:ext cx="7502566" cy="3925577"/>
          </a:xfrm>
          <a:prstGeom prst="rect">
            <a:avLst/>
          </a:prstGeom>
        </p:spPr>
      </p:pic>
      <p:sp>
        <p:nvSpPr>
          <p:cNvPr id="12" name="Šipka doleva 11"/>
          <p:cNvSpPr/>
          <p:nvPr/>
        </p:nvSpPr>
        <p:spPr bwMode="auto">
          <a:xfrm>
            <a:off x="7527928" y="5277161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88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4593062" y="1948662"/>
            <a:ext cx="7126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– přes PF pošle ŽoD na RO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SZIF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Nejpozději </a:t>
            </a:r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finálního termínu registrace na RO SZIF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(Viz. Výzva)</a:t>
            </a:r>
          </a:p>
        </p:txBody>
      </p:sp>
      <p:sp>
        <p:nvSpPr>
          <p:cNvPr id="12" name="Šipka doleva 11"/>
          <p:cNvSpPr/>
          <p:nvPr/>
        </p:nvSpPr>
        <p:spPr bwMode="auto">
          <a:xfrm>
            <a:off x="7527928" y="5277161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835736"/>
            <a:ext cx="4042456" cy="452396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4704" y="4305920"/>
            <a:ext cx="4976774" cy="1942482"/>
          </a:xfrm>
          <a:prstGeom prst="rect">
            <a:avLst/>
          </a:prstGeom>
        </p:spPr>
      </p:pic>
      <p:sp>
        <p:nvSpPr>
          <p:cNvPr id="11" name="Šipka doleva 10"/>
          <p:cNvSpPr/>
          <p:nvPr/>
        </p:nvSpPr>
        <p:spPr bwMode="auto">
          <a:xfrm rot="10800000">
            <a:off x="7883945" y="5735209"/>
            <a:ext cx="669676" cy="484632"/>
          </a:xfrm>
          <a:prstGeom prst="lef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9197555" y="4609695"/>
            <a:ext cx="2867950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Aft>
                <a:spcPct val="0"/>
              </a:spcAft>
              <a:buClr>
                <a:srgbClr val="2A373E"/>
              </a:buClr>
              <a:buSzPct val="90000"/>
            </a:pPr>
            <a:r>
              <a:rPr lang="cs-CZ" sz="1600" kern="0" dirty="0">
                <a:latin typeface="Verdana"/>
              </a:rPr>
              <a:t>Po nahrání ŽoD nahrát přílohy a proces </a:t>
            </a:r>
            <a:r>
              <a:rPr lang="cs-CZ" sz="1600" kern="0" dirty="0" smtClean="0">
                <a:latin typeface="Verdana"/>
              </a:rPr>
              <a:t>uložit.</a:t>
            </a:r>
            <a:endParaRPr lang="cs-CZ" sz="1600" kern="0" dirty="0"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808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18847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Administrace ŽoD na SZIF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45145" y="1419109"/>
            <a:ext cx="1170171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– registrace ŽoD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dnů od termínu registrace stanoveného ve Výzvě MAS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– o zaregistrování ŽoD informuje žadatele přes Portál Farmáře</a:t>
            </a:r>
          </a:p>
          <a:p>
            <a:pPr>
              <a:buFont typeface="Wingdings" panose="05000000000000000000" pitchFamily="2" charset="2"/>
              <a:buChar char="q"/>
            </a:pPr>
            <a:endParaRPr lang="cs-CZ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po registraci žádosti informuje MAS: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ukončení administrace (se zdůvodněním) – zjištění neodstranitelných nedostatků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vyzvání žadatele k odstranění nedostatků (do 56 kalendářních dnů)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Doplnění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neúplné dokumentace – žadatel předá MAS – MAS zkontroluje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Pokud je nutné opravit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doplnění, vyzve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žadatele s pevně daným termínem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k opravě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znovu kontroluje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- kontrola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el. podpis,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verifikace -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předá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žadateli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adatel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pošle opravenou ŽoD přes PF na RO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nejpozději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termínu stanoveném v Žádosti o doplnění neúplné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dokumentace (14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kalendářních dnů od vyhotovení Žádosti o doplnění neúplné dokumentace)</a:t>
            </a:r>
          </a:p>
          <a:p>
            <a:pPr marL="400050" indent="-285750"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Pouze 1 doplnění na RO SZIF ze strany žadatele!</a:t>
            </a:r>
          </a:p>
          <a:p>
            <a:pPr marL="1028700" lvl="1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Kontrola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RO SZIF – do 14 kalendářních dnů</a:t>
            </a:r>
          </a:p>
        </p:txBody>
      </p:sp>
    </p:spTree>
    <p:extLst>
      <p:ext uri="{BB962C8B-B14F-4D97-AF65-F5344CB8AC3E}">
        <p14:creationId xmlns:p14="http://schemas.microsoft.com/office/powerpoint/2010/main" xmlns="" val="101049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18847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Postupy pro odvolání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62491" y="1899480"/>
            <a:ext cx="117017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Pokud žadatel nesouhlasí s postupem MAS, může se odvolat proti: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Postupu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administrace na MAS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Přidělené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výši bodového hodnocení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pracovních dnů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provedení příslušného úkonu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 přezkoumá a informuje o výsledku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10 pracovních dnů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Pokud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nesouhlasí s postupem nebo rozhodnutím RO SZIF, může se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odvolat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CP SZIF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pracovních dnů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Pokud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nesouhlasí s rozhodnutím CP SZIF, může se odvolat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	k Přezkumné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komisi </a:t>
            </a:r>
            <a:r>
              <a:rPr lang="cs-CZ" sz="2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MZe</a:t>
            </a: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SzPct val="95000"/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 dnů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vyjádření CP SZIF</a:t>
            </a:r>
          </a:p>
        </p:txBody>
      </p:sp>
    </p:spTree>
    <p:extLst>
      <p:ext uri="{BB962C8B-B14F-4D97-AF65-F5344CB8AC3E}">
        <p14:creationId xmlns:p14="http://schemas.microsoft.com/office/powerpoint/2010/main" xmlns="" val="75565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4041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36883" y="1743574"/>
            <a:ext cx="117017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Děkujeme za pozornost </a:t>
            </a:r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Jaroslava Hájková a Jitka Škaredová</a:t>
            </a:r>
          </a:p>
          <a:p>
            <a:pPr algn="ctr">
              <a:spcBef>
                <a:spcPts val="0"/>
              </a:spcBef>
            </a:pPr>
            <a:r>
              <a:rPr lang="cs-CZ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Havlíčkův kraj, o.p.s.</a:t>
            </a:r>
          </a:p>
          <a:p>
            <a:pPr algn="ctr">
              <a:spcBef>
                <a:spcPts val="0"/>
              </a:spcBef>
            </a:pPr>
            <a:r>
              <a:rPr lang="cs-CZ" sz="3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Email:hajkova@havlickuvkraj.cz</a:t>
            </a:r>
            <a:r>
              <a:rPr lang="cs-CZ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cs-CZ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skaredova@havlickuvkraj</a:t>
            </a: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cz</a:t>
            </a:r>
            <a:endParaRPr lang="cs-CZ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</a:t>
            </a:r>
            <a:r>
              <a:rPr lang="cs-CZ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774 420 913, 561 116 </a:t>
            </a: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138, 722 945 540</a:t>
            </a:r>
            <a:endParaRPr lang="cs-CZ" sz="36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anose="05000000000000000000" pitchFamily="2" charset="2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43" y="5019493"/>
            <a:ext cx="11388315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272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617</TotalTime>
  <Words>2157</Words>
  <Application>Microsoft Office PowerPoint</Application>
  <PresentationFormat>Vlastní</PresentationFormat>
  <Paragraphs>403</Paragraphs>
  <Slides>40</Slides>
  <Notes>33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1" baseType="lpstr">
      <vt:lpstr>Retrospektiva</vt:lpstr>
      <vt:lpstr>      Seminář k výzvě MAS Havlíčkův kraj z PRV   Fiche 7 Rozvoj nezemědělské činnosti a agroturistiky   Fiche 2 Podpora rozvoje zemědělských podniků</vt:lpstr>
      <vt:lpstr>Harmonogram výzvy</vt:lpstr>
      <vt:lpstr>Fiche 7 Rozvoj nezemědělské činnosti a agroturistiky  Čl. 19.1b Podpora investic na založení nebo rozvoj nezemědělských činností</vt:lpstr>
      <vt:lpstr>Vybrané ekonomické činnosti dle  CZ NACE</vt:lpstr>
      <vt:lpstr>Vybrané ekonomické činnosti dle  CZ NACE</vt:lpstr>
      <vt:lpstr>Vybrané ekonomické činnosti dle  CZ NACE</vt:lpstr>
      <vt:lpstr>Způsobilé výdaje </vt:lpstr>
      <vt:lpstr>Kritéria přijatelnosti</vt:lpstr>
      <vt:lpstr>Kritéria přijatelnosti</vt:lpstr>
      <vt:lpstr>Fiche 2 Podpora rozvoje zemědělských podniků Čl. 17.1a Investice do zemědělských podniků</vt:lpstr>
      <vt:lpstr>Podání žádosti</vt:lpstr>
      <vt:lpstr>Podání žádosti</vt:lpstr>
      <vt:lpstr>Generování formuláře žádosti</vt:lpstr>
      <vt:lpstr>Generování formuláře žádosti</vt:lpstr>
      <vt:lpstr>Formulář ŽoD</vt:lpstr>
      <vt:lpstr>Formulář ŽoD</vt:lpstr>
      <vt:lpstr>Formulář ŽoD</vt:lpstr>
      <vt:lpstr>Formulář ŽoD</vt:lpstr>
      <vt:lpstr>Specifické strany čl. 17.1.a - Zemědělství</vt:lpstr>
      <vt:lpstr>Specifické strany čl. 19.1.b – Podnikání…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Kontrola ŽoD</vt:lpstr>
      <vt:lpstr>Podání ŽoD na MAS</vt:lpstr>
      <vt:lpstr>Administrativní kontrola</vt:lpstr>
      <vt:lpstr>Hodnocení projektů</vt:lpstr>
      <vt:lpstr>Hodnocení projektů</vt:lpstr>
      <vt:lpstr>Elektronické podepsání</vt:lpstr>
      <vt:lpstr>Registrace Žádosti o dotaci – ŽADATEL !!</vt:lpstr>
      <vt:lpstr>Registrace Žádosti o dotaci – ŽADATEL !!</vt:lpstr>
      <vt:lpstr>Registrace Žádosti o dotaci – ŽADATEL !!</vt:lpstr>
      <vt:lpstr>Administrace ŽoD na SZIF</vt:lpstr>
      <vt:lpstr>Postupy pro odvolání</vt:lpstr>
      <vt:lpstr>Snímek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Luci</dc:creator>
  <cp:lastModifiedBy>ANDINA</cp:lastModifiedBy>
  <cp:revision>66</cp:revision>
  <dcterms:created xsi:type="dcterms:W3CDTF">2017-01-05T12:34:26Z</dcterms:created>
  <dcterms:modified xsi:type="dcterms:W3CDTF">2017-08-18T09:58:06Z</dcterms:modified>
</cp:coreProperties>
</file>