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67" r:id="rId3"/>
    <p:sldId id="258" r:id="rId4"/>
    <p:sldId id="302" r:id="rId5"/>
    <p:sldId id="313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82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9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51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35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59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245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63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406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35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163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5939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86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275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6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795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72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846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897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727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4115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7094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0085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015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6584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1618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714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05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112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t>19.1.2018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1.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 Podpora společenských funkcí 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lesa</a:t>
            </a: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820" y="4713606"/>
            <a:ext cx="6939421" cy="988161"/>
          </a:xfrm>
          <a:prstGeom prst="rect">
            <a:avLst/>
          </a:prstGeom>
        </p:spPr>
      </p:pic>
      <p:pic>
        <p:nvPicPr>
          <p:cNvPr id="4" name="Obrázek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880" y="973961"/>
            <a:ext cx="6626269" cy="10677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="" xmlns:a16="http://schemas.microsoft.com/office/drawing/2014/main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="" xmlns:a16="http://schemas.microsoft.com/office/drawing/2014/main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u="sng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Podpora společenských funkcí lesa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Článek 25 Neproduktivní investice v lesích</a:t>
            </a: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076649"/>
              </p:ext>
            </p:extLst>
          </p:nvPr>
        </p:nvGraphicFramePr>
        <p:xfrm>
          <a:off x="294968" y="993057"/>
          <a:ext cx="11602064" cy="6941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999">
                  <a:extLst>
                    <a:ext uri="{9D8B030D-6E8A-4147-A177-3AD203B41FA5}">
                      <a16:colId xmlns="" xmlns:a16="http://schemas.microsoft.com/office/drawing/2014/main" val="3536704053"/>
                    </a:ext>
                  </a:extLst>
                </a:gridCol>
                <a:gridCol w="1703540">
                  <a:extLst>
                    <a:ext uri="{9D8B030D-6E8A-4147-A177-3AD203B41FA5}">
                      <a16:colId xmlns="" xmlns:a16="http://schemas.microsoft.com/office/drawing/2014/main" val="1309870598"/>
                    </a:ext>
                  </a:extLst>
                </a:gridCol>
                <a:gridCol w="5912285">
                  <a:extLst>
                    <a:ext uri="{9D8B030D-6E8A-4147-A177-3AD203B41FA5}">
                      <a16:colId xmlns="" xmlns:a16="http://schemas.microsoft.com/office/drawing/2014/main" val="2414571854"/>
                    </a:ext>
                  </a:extLst>
                </a:gridCol>
                <a:gridCol w="1365337">
                  <a:extLst>
                    <a:ext uri="{9D8B030D-6E8A-4147-A177-3AD203B41FA5}">
                      <a16:colId xmlns="" xmlns:a16="http://schemas.microsoft.com/office/drawing/2014/main" val="2861319396"/>
                    </a:ext>
                  </a:extLst>
                </a:gridCol>
                <a:gridCol w="1487903">
                  <a:extLst>
                    <a:ext uri="{9D8B030D-6E8A-4147-A177-3AD203B41FA5}">
                      <a16:colId xmlns="" xmlns:a16="http://schemas.microsoft.com/office/drawing/2014/main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Fiche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v tis. Kč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výdaje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společenských funkcí lesa</a:t>
                      </a:r>
                      <a:endParaRPr lang="cs-CZ" sz="1400" b="1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Podpora je poskytována jako příspěvek na vynaložené způsobilé výdaje, a to ve výši 100 % způsobilých výdajů, ze kterých je stanovena dotace.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Podpora je poskytována v souladu s podmínkami čl. 35 nařízení Komise (EU) č. 702/2014. </a:t>
                      </a: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1.490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-  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000/5</a:t>
                      </a: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mil</a:t>
                      </a:r>
                      <a:endParaRPr lang="cs-CZ" sz="14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Vlastník, nájemce, pachtýř nebo vypůjčitel PUPFL.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Sdružení s právní subjektivitou a spolek vlastníků, nájemců, pachtýřů nebo vypůjčitelů PUPFL. 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Článek 25 Neproduktivní investice v lesích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1534327"/>
                  </a:ext>
                </a:extLst>
              </a:tr>
              <a:tr h="73156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Podpora v rámci tohoto článku zahrnuje investice ke zvyšování environmentálních a společenských funkcí lesa podporou činností využívajících společenského potenciálu lesů.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2692665"/>
                  </a:ext>
                </a:extLst>
              </a:tr>
              <a:tr h="1625988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Způsobilé pro podporu jsou projekty zaměřené na posílení rekreační funkce lesa, např. značení, výstavba                   a rekonstrukce stezek pro turisty (do šíře 2 m), značení významných přírodních prvků, výstavba herních                a naučných prvků, fitness prvků. Podporovány budou též aktivity vedoucí k usměrňování návštěvnosti území, např. zřizování odpočinkových stanovišť, přístřešků, informačních tabulí, závory. Realizovat lze také opatření k údržbě lesního prostředí, např. zařízení k odkládání odpadků a opatření k zajištění bezpečnosti návštěvníků lesa, např. mostky, lávky, zábradlí, stupně.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4367600"/>
          </a:xfrm>
        </p:spPr>
        <p:txBody>
          <a:bodyPr>
            <a:normAutofit lnSpcReduction="10000"/>
          </a:bodyPr>
          <a:lstStyle/>
          <a:p>
            <a:r>
              <a:rPr lang="cs-CZ" sz="2400" b="1" dirty="0"/>
              <a:t>Dotaci lze poskytnout pouze na investiční výdaje, jak jsou definovány v kapitole 1 Obecných podmínek Pravidel. </a:t>
            </a:r>
          </a:p>
          <a:p>
            <a:r>
              <a:rPr lang="cs-CZ" sz="2400" b="1" dirty="0"/>
              <a:t>1) opatření k posílení rekreační funkce lesa, značení, výstavba a rekonstrukce stezek pro turisty (do šíře 2 metrů), značení významných přírodních prvků, výstavba herních a naučných prvků, fitness prvků </a:t>
            </a:r>
          </a:p>
          <a:p>
            <a:r>
              <a:rPr lang="cs-CZ" sz="2400" b="1" dirty="0"/>
              <a:t>2) opatření k usměrňování návštěvnosti území, zřizování odpočinkových stanovišť, přístřešků, informačních tabulí, závory </a:t>
            </a:r>
          </a:p>
          <a:p>
            <a:r>
              <a:rPr lang="cs-CZ" sz="2400" b="1" dirty="0"/>
              <a:t>3) opatření k údržbě lesního prostředí, zařízení k odkládání odpadků, </a:t>
            </a:r>
          </a:p>
          <a:p>
            <a:r>
              <a:rPr lang="cs-CZ" sz="2400" b="1" dirty="0"/>
              <a:t>4) opatření k zajištění bezpečnosti návštěvníků lesa (mostky, lávky, zábradlí, stupně) </a:t>
            </a:r>
          </a:p>
          <a:p>
            <a:r>
              <a:rPr lang="cs-CZ" sz="2400" b="1" dirty="0"/>
              <a:t>5) nákup pozemku </a:t>
            </a:r>
          </a:p>
          <a:p>
            <a:r>
              <a:rPr lang="cs-CZ" dirty="0"/>
              <a:t> 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314005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sz="2400" dirty="0"/>
          </a:p>
          <a:p>
            <a:r>
              <a:rPr lang="cs-CZ" sz="2800" b="1" dirty="0"/>
              <a:t>1) Projekt lze realizovat na PUPFL s výjimkou zvláště chráněných území a oblastí Natura 2000;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r>
              <a:rPr lang="cs-CZ" sz="2800" b="1" dirty="0"/>
              <a:t>2) PUPFL, v rámci kterých se nachází předmět projektu, jsou zařízeny platným lesním hospodářským plánem nebo platnou lesní hospodářskou osnovou; </a:t>
            </a:r>
          </a:p>
          <a:p>
            <a:pPr algn="ctr"/>
            <a:endParaRPr lang="cs-CZ" sz="2400" dirty="0">
              <a:solidFill>
                <a:schemeClr val="tx1"/>
              </a:solidFill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700</TotalTime>
  <Words>1643</Words>
  <Application>Microsoft Office PowerPoint</Application>
  <PresentationFormat>Vlastní</PresentationFormat>
  <Paragraphs>349</Paragraphs>
  <Slides>35</Slides>
  <Notes>31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Retrospektiva</vt:lpstr>
      <vt:lpstr>      Seminář k 1. výzvě MAS Havlíčkův kraj z PRV   Fiche 10 Podpora společenských funkcí lesa</vt:lpstr>
      <vt:lpstr>Harmonogram výzvy</vt:lpstr>
      <vt:lpstr>Fiche 10 Podpora společenských funkcí lesa Článek 25 Neproduktivní investice v lesích</vt:lpstr>
      <vt:lpstr>Způsobilé výdaje </vt:lpstr>
      <vt:lpstr>Kritéria přijatelnosti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Hajkova</cp:lastModifiedBy>
  <cp:revision>76</cp:revision>
  <dcterms:created xsi:type="dcterms:W3CDTF">2017-01-05T12:34:26Z</dcterms:created>
  <dcterms:modified xsi:type="dcterms:W3CDTF">2018-01-19T11:22:50Z</dcterms:modified>
</cp:coreProperties>
</file>