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267" r:id="rId3"/>
    <p:sldId id="258" r:id="rId4"/>
    <p:sldId id="302" r:id="rId5"/>
    <p:sldId id="31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0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39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60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5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57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29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7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7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115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4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08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1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18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5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2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112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3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0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5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9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4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3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9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0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4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2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9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7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t>19.1.2018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2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638" y="701457"/>
            <a:ext cx="10058400" cy="3662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1. výzvě MAS Havlíčkův kraj z PRV</a:t>
            </a: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cs-CZ" sz="4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Odborné vzdělávání </a:t>
            </a:r>
            <a:r>
              <a:rPr lang="cs-CZ" sz="4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a </a:t>
            </a:r>
            <a:r>
              <a:rPr lang="cs-CZ" sz="4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poradenství pro podnikatele</a:t>
            </a:r>
            <a: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44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82" y="4612861"/>
            <a:ext cx="8251591" cy="1175013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07" y="688932"/>
            <a:ext cx="5799551" cy="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val="2522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3" y="1297859"/>
            <a:ext cx="10999935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17.1.a - Zemědělství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" y="1641986"/>
            <a:ext cx="7010400" cy="4994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4193" y="2092278"/>
            <a:ext cx="431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24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Vyplnit údaje při požadovaném zvýšení míry dotace pro mladého začínajícího zemědělce a pozemky v LFA.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37867" y="4627882"/>
            <a:ext cx="445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Vzorec (Příloha 15 Pravidel 19.2.1.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–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výpočet v případě, že část objektu neslouží cílům a účelu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Fiche, stejné             i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val="721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5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latin typeface="Verdana" pitchFamily="34" charset="0"/>
              </a:rPr>
              <a:t>Výše zakázky - automaticky se napočítává z údajů ze strany C1 – Výdaje </a:t>
            </a:r>
            <a:r>
              <a:rPr lang="cs-CZ" sz="1600" b="1" dirty="0" smtClean="0">
                <a:latin typeface="Verdana" pitchFamily="34" charset="0"/>
              </a:rPr>
              <a:t>projektu.</a:t>
            </a:r>
            <a:endParaRPr lang="cs-CZ" sz="1600" b="1" dirty="0"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Verdana" pitchFamily="34" charset="0"/>
              </a:rPr>
              <a:t>Přiřazení k zakázce</a:t>
            </a:r>
            <a:endParaRPr lang="cs-CZ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  <a:endParaRPr lang="cs-CZ" sz="7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86304"/>
              </p:ext>
            </p:extLst>
          </p:nvPr>
        </p:nvGraphicFramePr>
        <p:xfrm>
          <a:off x="757084" y="1848465"/>
          <a:ext cx="10677832" cy="4458324"/>
        </p:xfrm>
        <a:graphic>
          <a:graphicData uri="http://schemas.openxmlformats.org/drawingml/2006/table">
            <a:tbl>
              <a:tblPr firstRow="1" firstCol="1" bandRow="1"/>
              <a:tblGrid>
                <a:gridCol w="5675179">
                  <a:extLst>
                    <a:ext uri="{9D8B030D-6E8A-4147-A177-3AD203B41FA5}">
                      <a16:colId xmlns:a16="http://schemas.microsoft.com/office/drawing/2014/main" xmlns="" val="2016204673"/>
                    </a:ext>
                  </a:extLst>
                </a:gridCol>
                <a:gridCol w="5002653">
                  <a:extLst>
                    <a:ext uri="{9D8B030D-6E8A-4147-A177-3AD203B41FA5}">
                      <a16:colId xmlns:a16="http://schemas.microsoft.com/office/drawing/2014/main" xmlns="" val="1854389941"/>
                    </a:ext>
                  </a:extLst>
                </a:gridCol>
              </a:tblGrid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1133702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19. 6.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722998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0300033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028332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14. 9.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540806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www.havlickuvkraj.cz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6206125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Jaroslava Hájková, Jitka Škaredová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774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913, 722 945 540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hajkova@havlickuvkraj.cz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Obdržené body jsou závazné od data podání ŽoD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nesmí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být žadatelem měněny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         a upravovány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Pokud žadatel vyplnil bodové hodnocení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v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ŽoD chybně, může MAS změnit bodové hodnocení na základě rozhodnutí Výběrového orgánu MAS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Odůvodněné případy –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SZIF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vrátí ŽoD MAS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k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přebodování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40" y="1249766"/>
            <a:ext cx="7129321" cy="5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zaznamenává jednotlivé úkony, které jsou s ŽoD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Kontrola vyplněných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48" y="148709"/>
            <a:ext cx="410961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stanoveném výzvou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vytiskne, žadatel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 zmocněný zástupce ji podepíše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před pracovníkem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= datum podpisu ŽoD před pracovníkem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 včetně příloh na MAS obdrží žadatel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písemné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potvrzení od MAS ihned po podepsání Žádosti o dotace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zveřejní Seznam přijatých žádostí na internetových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stránkách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val="252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dalších podmínek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vztahujících se na daný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nedostatků – MAS vyzve žadatele k doplnění ŽoD s pevně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daným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výsledku provedených kontrol je žadatel informován MAS do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val="126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předem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(bodování) včetně zdůvodnění MAS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zaznamená/přepíše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vyhotoví Seznam vybraných a nevybraných Žádostí 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dotaci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 (ŽoD) MAS elektronicky podepíše,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přílohy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předá žadateli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Minimálně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pracovní dny před termínem registrace na RO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(Viz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415528" y="1743574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90"/>
            <a:ext cx="10058400" cy="688258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cs-CZ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Odborné vzdělávání a poradenství pro </a:t>
            </a:r>
            <a:r>
              <a:rPr lang="cs-CZ" sz="2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podnikatele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Článek 14 Předávání znalostí a informační akce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874428"/>
              </p:ext>
            </p:extLst>
          </p:nvPr>
        </p:nvGraphicFramePr>
        <p:xfrm>
          <a:off x="294968" y="993057"/>
          <a:ext cx="11602064" cy="1175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999">
                  <a:extLst>
                    <a:ext uri="{9D8B030D-6E8A-4147-A177-3AD203B41FA5}">
                      <a16:colId xmlns:a16="http://schemas.microsoft.com/office/drawing/2014/main" xmlns="" val="3536704053"/>
                    </a:ext>
                  </a:extLst>
                </a:gridCol>
                <a:gridCol w="1703540">
                  <a:extLst>
                    <a:ext uri="{9D8B030D-6E8A-4147-A177-3AD203B41FA5}">
                      <a16:colId xmlns:a16="http://schemas.microsoft.com/office/drawing/2014/main" xmlns="" val="1309870598"/>
                    </a:ext>
                  </a:extLst>
                </a:gridCol>
                <a:gridCol w="5912285">
                  <a:extLst>
                    <a:ext uri="{9D8B030D-6E8A-4147-A177-3AD203B41FA5}">
                      <a16:colId xmlns:a16="http://schemas.microsoft.com/office/drawing/2014/main" xmlns="" val="2414571854"/>
                    </a:ext>
                  </a:extLst>
                </a:gridCol>
                <a:gridCol w="1365337">
                  <a:extLst>
                    <a:ext uri="{9D8B030D-6E8A-4147-A177-3AD203B41FA5}">
                      <a16:colId xmlns:a16="http://schemas.microsoft.com/office/drawing/2014/main" xmlns="" val="2861319396"/>
                    </a:ext>
                  </a:extLst>
                </a:gridCol>
                <a:gridCol w="1487903">
                  <a:extLst>
                    <a:ext uri="{9D8B030D-6E8A-4147-A177-3AD203B41FA5}">
                      <a16:colId xmlns:a16="http://schemas.microsoft.com/office/drawing/2014/main" xmlns="" val="2372360841"/>
                    </a:ext>
                  </a:extLst>
                </a:gridCol>
              </a:tblGrid>
              <a:tr h="3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Fiche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 Kč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výdaje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0191509"/>
                  </a:ext>
                </a:extLst>
              </a:tr>
              <a:tr h="85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Odborné vzdělávání               a poradenství pro podnikatele</a:t>
                      </a:r>
                      <a:endParaRPr lang="cs-CZ" sz="1400" b="1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V případě akcí zaměřených na výrobu, zpracování               a uvádění na trh zemědělských produktů (účastníkem je uživatel zemědělské půdy nebo osoba pracující                  v odvětví zemědělství, zpracování zemědělských produktů) je míra podpory 90 % výdajů, ze kterých je stanovena dotace </a:t>
                      </a: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V případě akcí zaměřených na lesnictví (účastníkem je uživatel lesní půdy nebo osoba hospodařící v lesích) je podpora poskytována v souladu s podmínkami čl. 38 nařízení Komise (EU) č. 702/2014, a to ve výši 90 %. </a:t>
                      </a:r>
                    </a:p>
                    <a:p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V případě akcí zaměřených na hospodářské subjekty, jež jsou malými nebo středními podniky působícími ve venkovských oblastech, je podpora poskytována v souladu s podmínkami čl. 47 nařízení Komise (EU) č. 702/2014, a to ve výši 60 % pro střední podniky a 70 % pro malé podniky. </a:t>
                      </a:r>
                    </a:p>
                    <a:p>
                      <a:endParaRPr lang="cs-CZ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136.000, -  </a:t>
                      </a:r>
                      <a:r>
                        <a:rPr lang="cs-CZ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</a:t>
                      </a:r>
                      <a:r>
                        <a:rPr lang="cs-CZ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000/5</a:t>
                      </a: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</a:t>
                      </a:r>
                      <a:endParaRPr lang="cs-CZ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943356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668914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Subjekt zajišťující odborné vzdělávání či jiné předávání znalostí a informační akce.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8392013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407700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Článek </a:t>
                      </a:r>
                      <a:r>
                        <a:rPr lang="cs-CZ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Předávání znalostí a informační akce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5611199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534327"/>
                  </a:ext>
                </a:extLst>
              </a:tr>
              <a:tr h="731567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Podpora zahrnuje činnosti v oblasti odborného vzdělávání a získávání dovedností a informační akce. </a:t>
                      </a:r>
                    </a:p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Podpora je určena osobám pracujícím v odvětvích zemědělství, potravinářství a lesnictví, uživatelům půdy                  a jiným hospodářským subjektům, jež jsou malými nebo středními podniky působícími ve venkovských oblastech.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03390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692665"/>
                  </a:ext>
                </a:extLst>
              </a:tr>
              <a:tr h="1625988">
                <a:tc gridSpan="5">
                  <a:txBody>
                    <a:bodyPr/>
                    <a:lstStyle/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Činnosti v oblasti odborného vzdělávání a získávání dovedností mohou zahrnovat vzdělávací kurzy                    a workshopy. Podpora se nevztahuje na vzdělávací kurzy a kurzy odborné přípravy, které tvoří součást běžných vzdělávacích programů nebo systémů středního a vyššího vzdělávání. Subjekty zajišťující předávání znalostí    a informační služby musí mít k plnění tohoto úkolu příslušné kapacity v podobě kvalifikovaných zaměstnanců a pravidelné odborné přípravy. Způsobilými výdaji mohou být náklady na organizaci a zajištění vzdělávacích akcí (do 15 účastníků) nebo informačních akcí (15 a více účastníků), včetně exkurzí pořádaných   v souvislosti   s projektem. </a:t>
                      </a:r>
                    </a:p>
                    <a:p>
                      <a:pPr algn="ctr"/>
                      <a:r>
                        <a:rPr lang="cs-CZ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Témata vzdělávacích a informačních akcí musí být zaměřena na aktivity podporované v rámci PRV, zejména na ty, které MAS hodlá podporovat v Programovém rámci PRV. 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 od MAS žadatel přes Portál farmáře pokračuje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v podání.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Je třeba vybrat možnost Pokračovat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     v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1128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854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       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zkontrolovaný formulář Žádosti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nahrát zpět v dalším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SZIF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</a:t>
            </a:r>
            <a:r>
              <a:rPr lang="cs-CZ" sz="1600" kern="0" dirty="0" smtClean="0">
                <a:latin typeface="Verdana"/>
              </a:rPr>
              <a:t>uložit.</a:t>
            </a:r>
            <a:endParaRPr lang="cs-CZ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18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registrace ŽoD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o zaregistrování ŽoD informuje žadatele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po registraci žádosti informuje MAS: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doplnění, vyzve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žadatele s pevně daným termínem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znovu kontroluje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- kontrola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el. podpis,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verifikace 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adatel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pošle opravenou ŽoD přes PF na RO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nejpozději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 Žádosti o doplnění neúplné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dokumentace (14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val="101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Postupy pro odvolání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žadatel nesouhlasí s postupem MAS, může se odvolat proti: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na 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 bodového hodnocení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příslušného úkonu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přezkoumá a informuje o výsledku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postupem nebo rozhodnutím RO SZIF, může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odvolat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CP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rozhodnutím CP SZIF, může se odvolat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	k Přezkumné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SzPct val="95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vyjádření CP SZIF</a:t>
            </a:r>
          </a:p>
        </p:txBody>
      </p:sp>
    </p:spTree>
    <p:extLst>
      <p:ext uri="{BB962C8B-B14F-4D97-AF65-F5344CB8AC3E}">
        <p14:creationId xmlns:p14="http://schemas.microsoft.com/office/powerpoint/2010/main" val="755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41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6883" y="1743574"/>
            <a:ext cx="11701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Jaroslava Hájková a Jitka Škaredová</a:t>
            </a:r>
          </a:p>
          <a:p>
            <a:pPr algn="ctr">
              <a:spcBef>
                <a:spcPts val="0"/>
              </a:spcBef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Havlíčkův kraj, o.p.s.</a:t>
            </a:r>
          </a:p>
          <a:p>
            <a:pPr algn="ctr">
              <a:spcBef>
                <a:spcPts val="0"/>
              </a:spcBef>
            </a:pPr>
            <a:r>
              <a:rPr lang="cs-CZ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Email:hajkova@havlickuvkraj.cz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skaredova@havlickuvkraj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774 420 913, 561 116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138, 722 945 540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5019493"/>
            <a:ext cx="113883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</a:t>
            </a: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013207" cy="43676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Podporu lze poskytnout pouze na neinvestiční výdaje sloužící </a:t>
            </a:r>
            <a:r>
              <a:rPr lang="cs-CZ" sz="3200" b="1" dirty="0" smtClean="0"/>
              <a:t>                k </a:t>
            </a:r>
            <a:r>
              <a:rPr lang="cs-CZ" sz="3200" b="1" dirty="0"/>
              <a:t>zabezpečení a provádění vzdělávacích/informačních akcí, které odpovídají účelu podpory. Podpora bude poskytována pouze </a:t>
            </a:r>
            <a:r>
              <a:rPr lang="cs-CZ" sz="3200" b="1" dirty="0" smtClean="0"/>
              <a:t>              na </a:t>
            </a:r>
            <a:r>
              <a:rPr lang="cs-CZ" sz="3200" b="1" dirty="0"/>
              <a:t>takové vybavení, které bude spotřebováno v rámci </a:t>
            </a:r>
            <a:r>
              <a:rPr lang="cs-CZ" sz="3200" b="1" dirty="0" smtClean="0"/>
              <a:t>projektu. </a:t>
            </a:r>
            <a:endParaRPr lang="cs-CZ" sz="3200" b="1" dirty="0"/>
          </a:p>
          <a:p>
            <a:pPr algn="ctr"/>
            <a:r>
              <a:rPr lang="cs-CZ" sz="3200" b="1" dirty="0"/>
              <a:t>Veškeré výdaje musí být vždy realizovány v souvislosti s daným projektem</a:t>
            </a:r>
            <a:r>
              <a:rPr lang="cs-CZ" sz="3200" b="1" dirty="0" smtClean="0"/>
              <a:t>.</a:t>
            </a:r>
          </a:p>
          <a:p>
            <a:pPr algn="ctr"/>
            <a:r>
              <a:rPr lang="cs-CZ" sz="3200" b="1" dirty="0" smtClean="0"/>
              <a:t>Podrobněji v Pravidlech 19. 2.1, str. 34 – str. 38 </a:t>
            </a:r>
            <a:r>
              <a:rPr lang="cs-CZ" sz="3200" b="1" dirty="0"/>
              <a:t> 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3140050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800" b="1" dirty="0" smtClean="0"/>
              <a:t>1</a:t>
            </a:r>
            <a:r>
              <a:rPr lang="cs-CZ" sz="2800" b="1" dirty="0"/>
              <a:t>) Žadatel/příjemce dotace má vzdělávání v předmětu činnosti; </a:t>
            </a:r>
            <a:r>
              <a:rPr lang="cs-CZ" sz="2800" b="1" dirty="0" smtClean="0"/>
              <a:t> </a:t>
            </a:r>
            <a:endParaRPr lang="cs-CZ" sz="2800" b="1" dirty="0"/>
          </a:p>
          <a:p>
            <a:r>
              <a:rPr lang="cs-CZ" sz="2800" b="1" dirty="0" smtClean="0"/>
              <a:t>2</a:t>
            </a:r>
            <a:r>
              <a:rPr lang="cs-CZ" sz="2800" b="1" dirty="0"/>
              <a:t>) Projekt se nevztahuje na akce, které tvoří součást běžných vzdělávacích programů nebo systémů středního a vyššího </a:t>
            </a:r>
            <a:r>
              <a:rPr lang="cs-CZ" sz="2800" b="1" dirty="0" smtClean="0"/>
              <a:t>vzdělávání; </a:t>
            </a:r>
            <a:endParaRPr lang="cs-CZ" sz="2800" b="1" dirty="0"/>
          </a:p>
          <a:p>
            <a:r>
              <a:rPr lang="cs-CZ" sz="2800" b="1" dirty="0"/>
              <a:t>3) Témata vzdělávacích a informačních akcí musí být zaměřena na aktivity podporované v rámci PRV; </a:t>
            </a:r>
            <a:r>
              <a:rPr lang="cs-CZ" sz="2800" b="1" dirty="0" smtClean="0"/>
              <a:t> </a:t>
            </a:r>
            <a:endParaRPr lang="cs-CZ" sz="2800" b="1" dirty="0"/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1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předává kompletně vyplněný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Žádosti o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včetně povinných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příp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nepovinných příloh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MAS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v termínu stanoveném </a:t>
            </a: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výzvou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endParaRPr lang="cs-CZ" sz="1900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Veškeré přílohy předkládané při podání Žádosti,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vzhledem k jejich velikosti,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příp. formátům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předložit v listinné podobě</a:t>
            </a:r>
            <a:endParaRPr kumimoji="0" lang="cs-CZ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</a:t>
            </a:r>
            <a:r>
              <a:rPr lang="cs-CZ" kern="0" dirty="0" smtClean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</a:t>
            </a:r>
            <a:r>
              <a:rPr kumimoji="0" lang="cs-CZ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47848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71019" y="51587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21" y="1743574"/>
            <a:ext cx="6551518" cy="4616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016174" y="2998275"/>
            <a:ext cx="2049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20" y="3283878"/>
            <a:ext cx="841321" cy="5060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1922505"/>
            <a:ext cx="484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val="1699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724</TotalTime>
  <Words>1746</Words>
  <Application>Microsoft Office PowerPoint</Application>
  <PresentationFormat>Vlastní</PresentationFormat>
  <Paragraphs>348</Paragraphs>
  <Slides>35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Retrospektiva</vt:lpstr>
      <vt:lpstr>      Seminář k 1. výzvě MAS Havlíčkův kraj z PRV   Fiche 1 Odborné vzdělávání                       a poradenství pro podnikatele </vt:lpstr>
      <vt:lpstr>Harmonogram výzvy</vt:lpstr>
      <vt:lpstr>Fiche 1 Odborné vzdělávání a poradenství pro podnikatele Článek 14 Předávání znalostí a informační akce</vt:lpstr>
      <vt:lpstr>Způsobilé výdaje </vt:lpstr>
      <vt:lpstr>Kritéria přijatelnosti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Formulář ŽoD</vt:lpstr>
      <vt:lpstr>Specifické strany čl. 17.1.a - Zemědělství</vt:lpstr>
      <vt:lpstr>Specifické strany čl. 19.1.b – Podnikání…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Postupy pro odvolání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Hajkova</cp:lastModifiedBy>
  <cp:revision>79</cp:revision>
  <dcterms:created xsi:type="dcterms:W3CDTF">2017-01-05T12:34:26Z</dcterms:created>
  <dcterms:modified xsi:type="dcterms:W3CDTF">2018-01-19T11:00:08Z</dcterms:modified>
</cp:coreProperties>
</file>