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7"/>
  </p:notesMasterIdLst>
  <p:sldIdLst>
    <p:sldId id="256" r:id="rId2"/>
    <p:sldId id="267" r:id="rId3"/>
    <p:sldId id="258" r:id="rId4"/>
    <p:sldId id="302" r:id="rId5"/>
    <p:sldId id="313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6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4DB6A2-65A1-4F34-BED8-934E1FECCAA2}" type="datetimeFigureOut">
              <a:rPr lang="cs-CZ" smtClean="0"/>
              <a:t>19.1.2018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7E3293-CA74-4732-B685-6CB1DE79DD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8538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20760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34068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63569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16377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59396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18601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27585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9633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79570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87299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846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3391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68975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72762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41156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70941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00852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70157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65847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16188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71456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0554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382854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011232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1433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69394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51098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83540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85941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12451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9638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D7A1B-2A56-4A2C-8A6E-ACA7A4EB1D90}" type="datetimeFigureOut">
              <a:rPr lang="cs-CZ" smtClean="0"/>
              <a:t>19.1.2018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C431-722C-4F74-993F-7A3D26326C5A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2104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D7A1B-2A56-4A2C-8A6E-ACA7A4EB1D90}" type="datetimeFigureOut">
              <a:rPr lang="cs-CZ" smtClean="0"/>
              <a:t>19.1.2018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C431-722C-4F74-993F-7A3D26326C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691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D7A1B-2A56-4A2C-8A6E-ACA7A4EB1D90}" type="datetimeFigureOut">
              <a:rPr lang="cs-CZ" smtClean="0"/>
              <a:t>19.1.2018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C431-722C-4F74-993F-7A3D26326C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2838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D7A1B-2A56-4A2C-8A6E-ACA7A4EB1D90}" type="datetimeFigureOut">
              <a:rPr lang="cs-CZ" smtClean="0"/>
              <a:t>19.1.2018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C431-722C-4F74-993F-7A3D26326C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7046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D7A1B-2A56-4A2C-8A6E-ACA7A4EB1D90}" type="datetimeFigureOut">
              <a:rPr lang="cs-CZ" smtClean="0"/>
              <a:t>19.1.2018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C431-722C-4F74-993F-7A3D26326C5A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7405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D7A1B-2A56-4A2C-8A6E-ACA7A4EB1D90}" type="datetimeFigureOut">
              <a:rPr lang="cs-CZ" smtClean="0"/>
              <a:t>19.1.2018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C431-722C-4F74-993F-7A3D26326C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0468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D7A1B-2A56-4A2C-8A6E-ACA7A4EB1D90}" type="datetimeFigureOut">
              <a:rPr lang="cs-CZ" smtClean="0"/>
              <a:t>19.1.2018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C431-722C-4F74-993F-7A3D26326C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8923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D7A1B-2A56-4A2C-8A6E-ACA7A4EB1D90}" type="datetimeFigureOut">
              <a:rPr lang="cs-CZ" smtClean="0"/>
              <a:t>19.1.2018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C431-722C-4F74-993F-7A3D26326C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8269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D7A1B-2A56-4A2C-8A6E-ACA7A4EB1D90}" type="datetimeFigureOut">
              <a:rPr lang="cs-CZ" smtClean="0"/>
              <a:t>19.1.2018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C431-722C-4F74-993F-7A3D26326C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7969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BAD7A1B-2A56-4A2C-8A6E-ACA7A4EB1D90}" type="datetimeFigureOut">
              <a:rPr lang="cs-CZ" smtClean="0"/>
              <a:t>19.1.2018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96C431-722C-4F74-993F-7A3D26326C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6705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D7A1B-2A56-4A2C-8A6E-ACA7A4EB1D90}" type="datetimeFigureOut">
              <a:rPr lang="cs-CZ" smtClean="0"/>
              <a:t>19.1.2018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C431-722C-4F74-993F-7A3D26326C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7262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BAD7A1B-2A56-4A2C-8A6E-ACA7A4EB1D90}" type="datetimeFigureOut">
              <a:rPr lang="cs-CZ" smtClean="0"/>
              <a:t>19.1.2018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396C431-722C-4F74-993F-7A3D26326C5A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7227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ralovska-stezka.cz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17638" y="701457"/>
            <a:ext cx="10058400" cy="366234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cs-CZ" sz="4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cs-CZ" sz="4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sz="4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cs-CZ" sz="4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sz="4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cs-CZ" sz="4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sz="4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cs-CZ" sz="4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sz="4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cs-CZ" sz="4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sz="4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cs-CZ" sz="4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sz="31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Seminář</a:t>
            </a:r>
            <a:r>
              <a:rPr lang="cs-CZ" sz="31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k 1. výzvě MAS Havlíčkův kraj z PRV</a:t>
            </a:r>
            <a:r>
              <a:rPr lang="cs-CZ" sz="4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cs-CZ" sz="4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sz="4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br>
              <a:rPr lang="cs-CZ" sz="4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sz="4400" b="1" u="sng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Fiche</a:t>
            </a:r>
            <a:r>
              <a:rPr lang="cs-CZ" sz="4400" b="1" u="sng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10 Podpora společenských funkcí </a:t>
            </a:r>
            <a:r>
              <a:rPr lang="cs-CZ" sz="4400" b="1" u="sng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lesa</a:t>
            </a:r>
            <a:endParaRPr lang="cs-CZ" sz="4400" b="1" u="sng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3820" y="4713606"/>
            <a:ext cx="6939421" cy="988161"/>
          </a:xfrm>
          <a:prstGeom prst="rect">
            <a:avLst/>
          </a:prstGeom>
        </p:spPr>
      </p:pic>
      <p:pic>
        <p:nvPicPr>
          <p:cNvPr id="4" name="Obrázek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880" y="973961"/>
            <a:ext cx="6626269" cy="10677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1318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" y="158785"/>
            <a:ext cx="5168786" cy="984754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Formulář ŽoD</a:t>
            </a:r>
            <a:endParaRPr lang="cs-CZ" sz="4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 smtClean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912" y="304614"/>
            <a:ext cx="6678468" cy="818900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7101886" y="1941115"/>
            <a:ext cx="465625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q"/>
            </a:pPr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Důležité je vyplnit pole </a:t>
            </a:r>
            <a:r>
              <a:rPr lang="cs-CZ" sz="2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 a 13</a:t>
            </a:r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aby se zobrazily všechny strany Žádosti.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271" y="1400029"/>
            <a:ext cx="6319965" cy="5307724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7032480" y="3761504"/>
            <a:ext cx="4644513" cy="58477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cs-CZ" sz="1600" b="1" dirty="0">
                <a:solidFill>
                  <a:srgbClr val="000000"/>
                </a:solidFill>
                <a:latin typeface="Verdana" pitchFamily="34" charset="0"/>
              </a:rPr>
              <a:t>Pod tlačítkem MENU je umístěn instruktážní list</a:t>
            </a:r>
          </a:p>
        </p:txBody>
      </p:sp>
    </p:spTree>
    <p:extLst>
      <p:ext uri="{BB962C8B-B14F-4D97-AF65-F5344CB8AC3E}">
        <p14:creationId xmlns:p14="http://schemas.microsoft.com/office/powerpoint/2010/main" val="252264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" y="158785"/>
            <a:ext cx="5168786" cy="984754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Formulář ŽoD</a:t>
            </a:r>
            <a:endParaRPr lang="cs-CZ" sz="4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 smtClean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912" y="304614"/>
            <a:ext cx="6678468" cy="818900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821" y="1219200"/>
            <a:ext cx="11540358" cy="5433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34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" y="158785"/>
            <a:ext cx="5168786" cy="984754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Formulář ŽoD</a:t>
            </a:r>
            <a:endParaRPr lang="cs-CZ" sz="4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 smtClean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912" y="304614"/>
            <a:ext cx="6678468" cy="818900"/>
          </a:xfrm>
          <a:prstGeom prst="rect">
            <a:avLst/>
          </a:prstGeom>
        </p:spPr>
      </p:pic>
      <p:pic>
        <p:nvPicPr>
          <p:cNvPr id="6" name="Zástupný symbol pro obsah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633" y="2974483"/>
            <a:ext cx="10352691" cy="3269551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634" y="1367217"/>
            <a:ext cx="10352690" cy="1491597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8393929" y="1776953"/>
            <a:ext cx="3221605" cy="954107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 dirty="0">
                <a:solidFill>
                  <a:srgbClr val="000000"/>
                </a:solidFill>
                <a:latin typeface="Verdana" pitchFamily="34" charset="0"/>
              </a:rPr>
              <a:t>Automatický výpočet data předložení ŽoP na MAS </a:t>
            </a:r>
            <a:br>
              <a:rPr lang="cs-CZ" sz="1400" b="1" dirty="0">
                <a:solidFill>
                  <a:srgbClr val="000000"/>
                </a:solidFill>
                <a:latin typeface="Verdana" pitchFamily="34" charset="0"/>
              </a:rPr>
            </a:br>
            <a:r>
              <a:rPr lang="cs-CZ" sz="1400" b="1" dirty="0">
                <a:solidFill>
                  <a:srgbClr val="000000"/>
                </a:solidFill>
                <a:latin typeface="Verdana" pitchFamily="34" charset="0"/>
              </a:rPr>
              <a:t>(15 kalendářních dní před termínem předložení na RO)</a:t>
            </a:r>
          </a:p>
        </p:txBody>
      </p:sp>
      <p:sp>
        <p:nvSpPr>
          <p:cNvPr id="9" name="Šipka doleva 8"/>
          <p:cNvSpPr/>
          <p:nvPr/>
        </p:nvSpPr>
        <p:spPr bwMode="auto">
          <a:xfrm>
            <a:off x="7239266" y="2254006"/>
            <a:ext cx="644679" cy="288032"/>
          </a:xfrm>
          <a:prstGeom prst="leftArrow">
            <a:avLst/>
          </a:prstGeom>
          <a:solidFill>
            <a:srgbClr val="F77121"/>
          </a:solidFill>
          <a:ln w="3175" cap="flat" cmpd="sng" algn="ctr">
            <a:solidFill>
              <a:srgbClr val="21511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indent="-457200" algn="r" defTabSz="914400" fontAlgn="base">
              <a:spcBef>
                <a:spcPct val="0"/>
              </a:spcBef>
              <a:spcAft>
                <a:spcPct val="0"/>
              </a:spcAft>
            </a:pPr>
            <a:endParaRPr lang="cs-CZ" sz="1600" smtClean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9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" y="158785"/>
            <a:ext cx="5168786" cy="984754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Formulář ŽoD</a:t>
            </a:r>
            <a:endParaRPr lang="cs-CZ" sz="4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 smtClean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912" y="304614"/>
            <a:ext cx="6678468" cy="81890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033" y="1297859"/>
            <a:ext cx="10999935" cy="525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1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6813" y="158785"/>
            <a:ext cx="4981974" cy="1483202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Specifické strany čl. 17.1.a - Zemědělství</a:t>
            </a:r>
            <a:endParaRPr lang="cs-CZ" sz="4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 smtClean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912" y="304614"/>
            <a:ext cx="6678468" cy="8189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303" y="1641986"/>
            <a:ext cx="7010400" cy="4994787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7374193" y="2092278"/>
            <a:ext cx="43163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base">
              <a:spcAft>
                <a:spcPct val="0"/>
              </a:spcAft>
              <a:buClr>
                <a:srgbClr val="2A373E"/>
              </a:buClr>
              <a:buSzPct val="90000"/>
            </a:pPr>
            <a:r>
              <a:rPr lang="cs-CZ" sz="2400" b="1" kern="0" dirty="0">
                <a:solidFill>
                  <a:schemeClr val="accent2">
                    <a:lumMod val="75000"/>
                  </a:schemeClr>
                </a:solidFill>
                <a:latin typeface="Verdana"/>
              </a:rPr>
              <a:t>Vyplnit údaje při požadovaném zvýšení míry dotace pro mladého začínajícího zemědělce a pozemky v LFA.</a:t>
            </a:r>
          </a:p>
        </p:txBody>
      </p:sp>
      <p:sp>
        <p:nvSpPr>
          <p:cNvPr id="5" name="Obdélník 4"/>
          <p:cNvSpPr/>
          <p:nvPr/>
        </p:nvSpPr>
        <p:spPr>
          <a:xfrm>
            <a:off x="7237867" y="4627882"/>
            <a:ext cx="44526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cs-CZ" sz="1600" b="1" dirty="0">
                <a:solidFill>
                  <a:srgbClr val="C00000"/>
                </a:solidFill>
                <a:latin typeface="Verdana" pitchFamily="34" charset="0"/>
              </a:rPr>
              <a:t>Vzorec (Příloha 15 Pravidel 19.2.1. </a:t>
            </a:r>
            <a:r>
              <a:rPr lang="cs-CZ" sz="1600" b="1" dirty="0" smtClean="0">
                <a:solidFill>
                  <a:srgbClr val="C00000"/>
                </a:solidFill>
                <a:latin typeface="Verdana" pitchFamily="34" charset="0"/>
              </a:rPr>
              <a:t>           – </a:t>
            </a:r>
            <a:r>
              <a:rPr lang="cs-CZ" sz="1600" b="1" dirty="0">
                <a:solidFill>
                  <a:srgbClr val="C00000"/>
                </a:solidFill>
                <a:latin typeface="Verdana" pitchFamily="34" charset="0"/>
              </a:rPr>
              <a:t>výpočet v případě, že část objektu neslouží cílům a účelu </a:t>
            </a:r>
            <a:r>
              <a:rPr lang="cs-CZ" sz="1600" b="1" dirty="0" smtClean="0">
                <a:solidFill>
                  <a:srgbClr val="C00000"/>
                </a:solidFill>
                <a:latin typeface="Verdana" pitchFamily="34" charset="0"/>
              </a:rPr>
              <a:t>Fiche, stejné             i </a:t>
            </a:r>
            <a:r>
              <a:rPr lang="cs-CZ" sz="1600" b="1" dirty="0">
                <a:solidFill>
                  <a:srgbClr val="C00000"/>
                </a:solidFill>
                <a:latin typeface="Verdana" pitchFamily="34" charset="0"/>
              </a:rPr>
              <a:t>v dalších článcích).</a:t>
            </a:r>
          </a:p>
        </p:txBody>
      </p:sp>
    </p:spTree>
    <p:extLst>
      <p:ext uri="{BB962C8B-B14F-4D97-AF65-F5344CB8AC3E}">
        <p14:creationId xmlns:p14="http://schemas.microsoft.com/office/powerpoint/2010/main" val="72133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6813" y="158785"/>
            <a:ext cx="4981974" cy="1483202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Specifické strany čl. 19.1.b – Podnikání…</a:t>
            </a:r>
            <a:endParaRPr lang="cs-CZ" sz="4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 smtClean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912" y="304614"/>
            <a:ext cx="6678468" cy="8189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55" y="1641987"/>
            <a:ext cx="7687423" cy="4382575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7883945" y="1822575"/>
            <a:ext cx="396275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Při výběru CZ-NACE: R 93 (Sportovní, zábavní a rekreační činnosti) nebo I 56 (Stravování a pohostinství) se objeví sekce k nadefinování objektu venkovské turistiky (okruh 10 km, návštěvnost </a:t>
            </a:r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min. </a:t>
            </a:r>
            <a:r>
              <a:rPr lang="cs-CZ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2000 os./rok).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155" y="4993666"/>
            <a:ext cx="7991813" cy="1748209"/>
          </a:xfrm>
          <a:prstGeom prst="rect">
            <a:avLst/>
          </a:prstGeom>
          <a:ln w="38100">
            <a:solidFill>
              <a:srgbClr val="F36523"/>
            </a:solidFill>
          </a:ln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0004" y="4761859"/>
            <a:ext cx="7995816" cy="2008392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47012" y="4455230"/>
            <a:ext cx="8042796" cy="2318067"/>
          </a:xfrm>
          <a:prstGeom prst="rect">
            <a:avLst/>
          </a:prstGeom>
          <a:ln w="38100">
            <a:solidFill>
              <a:srgbClr val="003366">
                <a:lumMod val="60000"/>
                <a:lumOff val="40000"/>
              </a:srgbClr>
            </a:solidFill>
          </a:ln>
        </p:spPr>
      </p:pic>
    </p:spTree>
    <p:extLst>
      <p:ext uri="{BB962C8B-B14F-4D97-AF65-F5344CB8AC3E}">
        <p14:creationId xmlns:p14="http://schemas.microsoft.com/office/powerpoint/2010/main" val="115233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6813" y="158785"/>
            <a:ext cx="4981974" cy="765889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Formulář ŽoD</a:t>
            </a:r>
            <a:endParaRPr lang="cs-CZ" sz="4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 smtClean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912" y="304614"/>
            <a:ext cx="6678468" cy="818900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7234012" y="2013646"/>
            <a:ext cx="39627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Nadefinování zakázky - vyplňuje žadatel zde na straně </a:t>
            </a:r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B3.</a:t>
            </a:r>
            <a:endParaRPr lang="cs-CZ" sz="24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813" y="1376516"/>
            <a:ext cx="7047199" cy="5329084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6114836" y="3665817"/>
            <a:ext cx="5004619" cy="830997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cs-CZ" sz="1600" b="1" dirty="0">
                <a:latin typeface="Verdana" pitchFamily="34" charset="0"/>
              </a:rPr>
              <a:t>Výše zakázky - automaticky se napočítává z údajů ze strany C1 – Výdaje </a:t>
            </a:r>
            <a:r>
              <a:rPr lang="cs-CZ" sz="1600" b="1" dirty="0" smtClean="0">
                <a:latin typeface="Verdana" pitchFamily="34" charset="0"/>
              </a:rPr>
              <a:t>projektu.</a:t>
            </a:r>
            <a:endParaRPr lang="cs-CZ" sz="1600" b="1" dirty="0">
              <a:latin typeface="Verdana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9388" y="3642189"/>
            <a:ext cx="1701643" cy="77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33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6813" y="158785"/>
            <a:ext cx="4981974" cy="765889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Formulář ŽoD</a:t>
            </a:r>
            <a:endParaRPr lang="cs-CZ" sz="4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 smtClean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912" y="304614"/>
            <a:ext cx="6678468" cy="8189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217" y="1387012"/>
            <a:ext cx="11769567" cy="5383658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8981404" y="2628482"/>
            <a:ext cx="2859088" cy="338554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cs-CZ" sz="1600" dirty="0" smtClean="0">
                <a:latin typeface="Verdana" pitchFamily="34" charset="0"/>
              </a:rPr>
              <a:t>Přiřazení k zakázce</a:t>
            </a:r>
            <a:endParaRPr lang="cs-CZ" sz="16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99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6813" y="158785"/>
            <a:ext cx="4981974" cy="765889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Formulář ŽoD</a:t>
            </a:r>
            <a:endParaRPr lang="cs-CZ" sz="4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 smtClean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912" y="304614"/>
            <a:ext cx="6678468" cy="8189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812" y="1284270"/>
            <a:ext cx="7940045" cy="5383659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8216939" y="2509934"/>
            <a:ext cx="37584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Přehled rozpočtu – vyplňuje se automaticky na základě údajů uvedených na předchozích </a:t>
            </a:r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stranách.</a:t>
            </a:r>
            <a:endParaRPr lang="cs-CZ" sz="24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56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6813" y="158785"/>
            <a:ext cx="4981974" cy="765889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Formulář ŽoD</a:t>
            </a:r>
            <a:endParaRPr lang="cs-CZ" sz="4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 smtClean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912" y="304614"/>
            <a:ext cx="6678468" cy="818900"/>
          </a:xfrm>
          <a:prstGeom prst="rect">
            <a:avLst/>
          </a:prstGeom>
        </p:spPr>
      </p:pic>
      <p:pic>
        <p:nvPicPr>
          <p:cNvPr id="9" name="Zástupný symbol pro obsah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314" y="1386348"/>
            <a:ext cx="11681373" cy="5279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1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58721"/>
          </a:xfrm>
        </p:spPr>
        <p:txBody>
          <a:bodyPr>
            <a:normAutofit fontScale="90000"/>
          </a:bodyPr>
          <a:lstStyle/>
          <a:p>
            <a:pPr algn="ctr"/>
            <a:r>
              <a:rPr lang="cs-CZ" sz="7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Harmonogram</a:t>
            </a:r>
            <a:r>
              <a:rPr lang="cs-CZ" sz="7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7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výzvy</a:t>
            </a:r>
            <a:endParaRPr lang="cs-CZ" sz="72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686304"/>
              </p:ext>
            </p:extLst>
          </p:nvPr>
        </p:nvGraphicFramePr>
        <p:xfrm>
          <a:off x="757084" y="1848465"/>
          <a:ext cx="10677832" cy="4458324"/>
        </p:xfrm>
        <a:graphic>
          <a:graphicData uri="http://schemas.openxmlformats.org/drawingml/2006/table">
            <a:tbl>
              <a:tblPr firstRow="1" firstCol="1" bandRow="1"/>
              <a:tblGrid>
                <a:gridCol w="5675179">
                  <a:extLst>
                    <a:ext uri="{9D8B030D-6E8A-4147-A177-3AD203B41FA5}">
                      <a16:colId xmlns="" xmlns:a16="http://schemas.microsoft.com/office/drawing/2014/main" val="2016204673"/>
                    </a:ext>
                  </a:extLst>
                </a:gridCol>
                <a:gridCol w="5002653">
                  <a:extLst>
                    <a:ext uri="{9D8B030D-6E8A-4147-A177-3AD203B41FA5}">
                      <a16:colId xmlns="" xmlns:a16="http://schemas.microsoft.com/office/drawing/2014/main" val="1854389941"/>
                    </a:ext>
                  </a:extLst>
                </a:gridCol>
              </a:tblGrid>
              <a:tr h="50117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Číslo výzvy</a:t>
                      </a:r>
                      <a:endParaRPr lang="cs-CZ" sz="2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501133702"/>
                  </a:ext>
                </a:extLst>
              </a:tr>
              <a:tr h="50117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Datum vyhlášení výzvy</a:t>
                      </a:r>
                      <a:endParaRPr lang="cs-CZ" sz="2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r>
                        <a:rPr lang="cs-CZ" sz="2000" b="1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19. 6. </a:t>
                      </a:r>
                      <a:r>
                        <a:rPr lang="cs-CZ" sz="2000" b="1" baseline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2017</a:t>
                      </a:r>
                      <a:endParaRPr lang="cs-CZ" sz="2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157722998"/>
                  </a:ext>
                </a:extLst>
              </a:tr>
              <a:tr h="50117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Datum přijetí žádostí na MAS od</a:t>
                      </a:r>
                      <a:endParaRPr lang="cs-CZ" sz="2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r>
                        <a:rPr lang="cs-CZ" sz="2000" b="1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1. 8. </a:t>
                      </a:r>
                      <a:r>
                        <a:rPr lang="cs-CZ" sz="2000" b="1" baseline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2017</a:t>
                      </a:r>
                      <a:endParaRPr lang="cs-CZ" sz="2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70300033"/>
                  </a:ext>
                </a:extLst>
              </a:tr>
              <a:tr h="50117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Datum přijetí žádostí na MAS do</a:t>
                      </a:r>
                      <a:endParaRPr lang="cs-CZ" sz="2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r>
                        <a:rPr lang="cs-CZ" sz="2000" b="1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21. 8. </a:t>
                      </a:r>
                      <a:r>
                        <a:rPr lang="cs-CZ" sz="2000" b="1" baseline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2017</a:t>
                      </a:r>
                      <a:endParaRPr lang="cs-CZ" sz="2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84028332"/>
                  </a:ext>
                </a:extLst>
              </a:tr>
              <a:tr h="6350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Plánovaný termín registrace na RO SZIF</a:t>
                      </a:r>
                      <a:endParaRPr lang="cs-CZ" sz="2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r>
                        <a:rPr lang="cs-CZ" sz="2000" b="1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14. 9. </a:t>
                      </a:r>
                      <a:r>
                        <a:rPr lang="cs-CZ" sz="2000" b="1" baseline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2017</a:t>
                      </a:r>
                      <a:endParaRPr lang="cs-CZ" sz="2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240540806"/>
                  </a:ext>
                </a:extLst>
              </a:tr>
              <a:tr h="6350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Internetové stránky MAS, kde je výzva zveřejněna</a:t>
                      </a:r>
                      <a:endParaRPr lang="cs-CZ" sz="2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u="sng" dirty="0" smtClean="0">
                          <a:solidFill>
                            <a:srgbClr val="0070C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2"/>
                        </a:rPr>
                        <a:t>www.havlickuvkraj.cz</a:t>
                      </a:r>
                      <a:r>
                        <a:rPr lang="cs-CZ" sz="2000" dirty="0" smtClean="0">
                          <a:solidFill>
                            <a:srgbClr val="0070C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endParaRPr lang="cs-CZ" sz="2000" dirty="0">
                        <a:solidFill>
                          <a:srgbClr val="0070C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456206125"/>
                  </a:ext>
                </a:extLst>
              </a:tr>
              <a:tr h="100234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Pracovník poskytující informace žadatelům</a:t>
                      </a:r>
                      <a:endParaRPr lang="cs-CZ" sz="2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Jaroslava Hájková, Jitka Škaredová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tel</a:t>
                      </a:r>
                      <a:r>
                        <a:rPr lang="cs-CZ" sz="2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: 774 </a:t>
                      </a:r>
                      <a:r>
                        <a:rPr lang="cs-CZ" sz="20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420</a:t>
                      </a:r>
                      <a:r>
                        <a:rPr lang="cs-CZ" sz="2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r>
                        <a:rPr lang="cs-CZ" sz="20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913, 722 945 540 </a:t>
                      </a:r>
                      <a:endParaRPr lang="cs-CZ" sz="2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email: </a:t>
                      </a:r>
                      <a:r>
                        <a:rPr lang="cs-CZ" sz="20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hajkova@havlickuvkraj.cz </a:t>
                      </a:r>
                      <a:endParaRPr lang="cs-CZ" sz="2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5162536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801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6813" y="158785"/>
            <a:ext cx="4981974" cy="765889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Formulář ŽoD</a:t>
            </a:r>
            <a:endParaRPr lang="cs-CZ" sz="4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 smtClean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lang="cs-CZ" sz="1600" kern="0" dirty="0" smtClean="0">
                <a:solidFill>
                  <a:srgbClr val="F36523"/>
                </a:solidFill>
                <a:latin typeface="Verdana"/>
              </a:rPr>
              <a:t>  </a:t>
            </a:r>
            <a:endParaRPr lang="cs-CZ" sz="1600" kern="0" dirty="0">
              <a:solidFill>
                <a:srgbClr val="F36523"/>
              </a:solidFill>
              <a:latin typeface="Verdana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912" y="304614"/>
            <a:ext cx="6678468" cy="818900"/>
          </a:xfrm>
          <a:prstGeom prst="rect">
            <a:avLst/>
          </a:prstGeom>
        </p:spPr>
      </p:pic>
      <p:pic>
        <p:nvPicPr>
          <p:cNvPr id="6" name="Zástupný symbol pro obsah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86812" y="1544734"/>
            <a:ext cx="6056671" cy="4620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Obdélník 3"/>
          <p:cNvSpPr/>
          <p:nvPr/>
        </p:nvSpPr>
        <p:spPr>
          <a:xfrm>
            <a:off x="6331975" y="2043573"/>
            <a:ext cx="573353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cs-CZ" sz="1600" b="1" dirty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Obdržené body jsou závazné od data podání ŽoD </a:t>
            </a:r>
            <a:r>
              <a:rPr lang="cs-CZ" sz="1600" b="1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nesmí </a:t>
            </a:r>
            <a:r>
              <a:rPr lang="cs-CZ" sz="1600" b="1" dirty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být žadatelem měněny </a:t>
            </a:r>
            <a:r>
              <a:rPr lang="cs-CZ" sz="1600" b="1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                            a upravovány</a:t>
            </a:r>
            <a:endParaRPr lang="cs-CZ" sz="1600" b="1" dirty="0">
              <a:solidFill>
                <a:schemeClr val="accent2">
                  <a:lumMod val="75000"/>
                </a:schemeClr>
              </a:solidFill>
              <a:latin typeface="Verdana" pitchFamily="34" charset="0"/>
            </a:endParaRPr>
          </a:p>
          <a:p>
            <a:pPr marL="285750" lvl="0" indent="-28575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endParaRPr lang="cs-CZ" sz="1600" b="1" dirty="0">
              <a:solidFill>
                <a:schemeClr val="accent2">
                  <a:lumMod val="75000"/>
                </a:schemeClr>
              </a:solidFill>
              <a:latin typeface="Verdana" pitchFamily="34" charset="0"/>
            </a:endParaRPr>
          </a:p>
          <a:p>
            <a:pPr marL="285750" lvl="0" indent="-28575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cs-CZ" sz="1600" b="1" dirty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Pokud žadatel vyplnil bodové hodnocení </a:t>
            </a:r>
            <a:r>
              <a:rPr lang="cs-CZ" sz="1600" b="1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                   v </a:t>
            </a:r>
            <a:r>
              <a:rPr lang="cs-CZ" sz="1600" b="1" dirty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ŽoD chybně, může MAS změnit bodové hodnocení na základě rozhodnutí Výběrového orgánu MAS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endParaRPr lang="cs-CZ" sz="1600" b="1" dirty="0">
              <a:solidFill>
                <a:schemeClr val="accent2">
                  <a:lumMod val="75000"/>
                </a:schemeClr>
              </a:solidFill>
              <a:latin typeface="Verdana" pitchFamily="34" charset="0"/>
            </a:endParaRPr>
          </a:p>
          <a:p>
            <a:pPr marL="285750" lvl="0" indent="-28575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cs-CZ" sz="1600" b="1" dirty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Odůvodněné případy – </a:t>
            </a:r>
            <a:r>
              <a:rPr lang="cs-CZ" sz="1600" b="1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SZIF </a:t>
            </a:r>
            <a:r>
              <a:rPr lang="cs-CZ" sz="1600" b="1" dirty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vrátí ŽoD MAS </a:t>
            </a:r>
            <a:r>
              <a:rPr lang="cs-CZ" sz="1600" b="1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               k</a:t>
            </a:r>
            <a:endParaRPr lang="cs-CZ" sz="1600" b="1" dirty="0">
              <a:solidFill>
                <a:schemeClr val="accent2">
                  <a:lumMod val="75000"/>
                </a:schemeClr>
              </a:solidFill>
              <a:latin typeface="Verdana" pitchFamily="34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cs-CZ" sz="1600" b="1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    přebodování</a:t>
            </a:r>
            <a:endParaRPr lang="cs-CZ" sz="1600" b="1" dirty="0">
              <a:solidFill>
                <a:schemeClr val="accent2">
                  <a:lumMod val="75000"/>
                </a:schemeClr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12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6813" y="158785"/>
            <a:ext cx="4981974" cy="765889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Formulář ŽoD</a:t>
            </a:r>
            <a:endParaRPr lang="cs-CZ" sz="4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 smtClean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lang="cs-CZ" sz="1600" kern="0" dirty="0" smtClean="0">
                <a:solidFill>
                  <a:srgbClr val="F36523"/>
                </a:solidFill>
                <a:latin typeface="Verdana"/>
              </a:rPr>
              <a:t>  </a:t>
            </a:r>
            <a:endParaRPr lang="cs-CZ" sz="1600" kern="0" dirty="0">
              <a:solidFill>
                <a:srgbClr val="F36523"/>
              </a:solidFill>
              <a:latin typeface="Verdana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912" y="304614"/>
            <a:ext cx="6678468" cy="8189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6747" y="1455175"/>
            <a:ext cx="8658506" cy="522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55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6813" y="158785"/>
            <a:ext cx="4981974" cy="765889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Formulář ŽoD</a:t>
            </a:r>
            <a:endParaRPr lang="cs-CZ" sz="4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 smtClean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lang="cs-CZ" sz="1600" kern="0" dirty="0" smtClean="0">
                <a:solidFill>
                  <a:srgbClr val="F36523"/>
                </a:solidFill>
                <a:latin typeface="Verdana"/>
              </a:rPr>
              <a:t>  </a:t>
            </a:r>
            <a:endParaRPr lang="cs-CZ" sz="1600" kern="0" dirty="0">
              <a:solidFill>
                <a:srgbClr val="F36523"/>
              </a:solidFill>
              <a:latin typeface="Verdana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912" y="304614"/>
            <a:ext cx="6678468" cy="8189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1340" y="1249766"/>
            <a:ext cx="7129321" cy="523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24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6813" y="158785"/>
            <a:ext cx="4981974" cy="765889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Formulář ŽoD</a:t>
            </a:r>
            <a:endParaRPr lang="cs-CZ" sz="4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 smtClean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lang="cs-CZ" sz="1600" kern="0" dirty="0" smtClean="0">
                <a:solidFill>
                  <a:srgbClr val="F36523"/>
                </a:solidFill>
                <a:latin typeface="Verdana"/>
              </a:rPr>
              <a:t>  </a:t>
            </a:r>
            <a:endParaRPr lang="cs-CZ" sz="1600" kern="0" dirty="0">
              <a:solidFill>
                <a:srgbClr val="F36523"/>
              </a:solidFill>
              <a:latin typeface="Verdana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912" y="304614"/>
            <a:ext cx="6678468" cy="8189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567" y="1356852"/>
            <a:ext cx="7091636" cy="5240594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7404045" y="2264281"/>
            <a:ext cx="455233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Vyplňuje MAS </a:t>
            </a:r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– </a:t>
            </a:r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zaznamenává jednotlivé úkony, které jsou s ŽoD </a:t>
            </a:r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prováděny. </a:t>
            </a:r>
            <a:endParaRPr lang="cs-CZ" sz="24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cs-CZ" sz="24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 případě potřeby může přidat řádek a provést záznam nad rámec </a:t>
            </a:r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požadovaných.</a:t>
            </a:r>
            <a:endParaRPr lang="cs-CZ" sz="24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96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6813" y="158785"/>
            <a:ext cx="4981974" cy="765889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Kontrola ŽoD</a:t>
            </a:r>
            <a:endParaRPr lang="cs-CZ" sz="4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 smtClean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lang="cs-CZ" sz="1600" kern="0" dirty="0" smtClean="0">
                <a:solidFill>
                  <a:srgbClr val="F36523"/>
                </a:solidFill>
                <a:latin typeface="Verdana"/>
              </a:rPr>
              <a:t>  </a:t>
            </a:r>
            <a:endParaRPr lang="cs-CZ" sz="1600" kern="0" dirty="0">
              <a:solidFill>
                <a:srgbClr val="F36523"/>
              </a:solidFill>
              <a:latin typeface="Verdana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912" y="304614"/>
            <a:ext cx="6678468" cy="818900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7404045" y="2264281"/>
            <a:ext cx="455233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 vyplnění údajů je vhodné provést kontrolu: </a:t>
            </a:r>
            <a:endParaRPr lang="cs-CZ" sz="2400" b="1" dirty="0" smtClean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MENU </a:t>
            </a:r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Kontrola vyplněných </a:t>
            </a:r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údajů.</a:t>
            </a:r>
            <a:endParaRPr lang="cs-CZ" sz="24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Zástupný symbol pro obsah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813" y="1123514"/>
            <a:ext cx="7145806" cy="5002852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 bwMode="auto">
          <a:xfrm>
            <a:off x="4406241" y="2398772"/>
            <a:ext cx="2304256" cy="28803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indent="-457200" algn="r" defTabSz="914400" fontAlgn="base">
              <a:spcBef>
                <a:spcPct val="0"/>
              </a:spcBef>
              <a:spcAft>
                <a:spcPct val="0"/>
              </a:spcAft>
            </a:pPr>
            <a:endParaRPr lang="cs-CZ" sz="1600" smtClean="0">
              <a:solidFill>
                <a:srgbClr val="FF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8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25848" y="148709"/>
            <a:ext cx="4109614" cy="1130710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Podání ŽoD na MAS</a:t>
            </a:r>
            <a:endParaRPr lang="cs-CZ" sz="4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 smtClean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lang="cs-CZ" sz="1600" kern="0" dirty="0" smtClean="0">
                <a:solidFill>
                  <a:srgbClr val="F36523"/>
                </a:solidFill>
                <a:latin typeface="Verdana"/>
              </a:rPr>
              <a:t>  </a:t>
            </a:r>
            <a:endParaRPr lang="cs-CZ" sz="1600" kern="0" dirty="0">
              <a:solidFill>
                <a:srgbClr val="F36523"/>
              </a:solidFill>
              <a:latin typeface="Verdana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912" y="304614"/>
            <a:ext cx="6678468" cy="81890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816078" y="1775080"/>
            <a:ext cx="10009238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sz="20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Podání </a:t>
            </a:r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ŽoD včetně příloh </a:t>
            </a:r>
            <a:r>
              <a:rPr lang="cs-CZ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 termínu </a:t>
            </a:r>
            <a:r>
              <a:rPr lang="cs-CZ" sz="2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stanoveném výzvou </a:t>
            </a:r>
            <a:r>
              <a:rPr lang="cs-CZ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MAS!!!</a:t>
            </a:r>
          </a:p>
          <a:p>
            <a:pPr>
              <a:buFont typeface="Wingdings" panose="05000000000000000000" pitchFamily="2" charset="2"/>
              <a:buChar char="q"/>
            </a:pPr>
            <a:endParaRPr lang="cs-CZ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MAS </a:t>
            </a:r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ŽoD </a:t>
            </a:r>
            <a:r>
              <a:rPr lang="cs-CZ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vytiskne, žadatel </a:t>
            </a:r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nebo zmocněný zástupce ji podepíše </a:t>
            </a:r>
            <a:r>
              <a:rPr lang="cs-CZ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</a:t>
            </a:r>
          </a:p>
          <a:p>
            <a:r>
              <a:rPr lang="cs-CZ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před pracovníkem </a:t>
            </a:r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MAS</a:t>
            </a:r>
          </a:p>
          <a:p>
            <a:pPr>
              <a:buFont typeface="Wingdings" panose="05000000000000000000" pitchFamily="2" charset="2"/>
              <a:buChar char="q"/>
            </a:pPr>
            <a:endParaRPr lang="cs-CZ" sz="20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sz="20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Datum </a:t>
            </a:r>
            <a:r>
              <a:rPr lang="cs-CZ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podání ŽoD = datum podpisu ŽoD před pracovníkem MAS</a:t>
            </a:r>
          </a:p>
          <a:p>
            <a:endParaRPr lang="cs-CZ" sz="20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sz="20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</a:t>
            </a:r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podání Žádosti o dotaci včetně příloh na MAS obdrží žadatel </a:t>
            </a:r>
            <a:r>
              <a:rPr lang="cs-CZ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</a:t>
            </a:r>
          </a:p>
          <a:p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písemné </a:t>
            </a:r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potvrzení od MAS ihned po podepsání Žádosti o dotace  </a:t>
            </a:r>
            <a:r>
              <a:rPr lang="cs-CZ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r>
              <a:rPr lang="cs-CZ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před </a:t>
            </a:r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pracovníkem MAS</a:t>
            </a:r>
          </a:p>
          <a:p>
            <a:pPr>
              <a:buFont typeface="Wingdings" panose="05000000000000000000" pitchFamily="2" charset="2"/>
              <a:buChar char="q"/>
            </a:pPr>
            <a:endParaRPr lang="cs-CZ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MAS </a:t>
            </a:r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zveřejní Seznam přijatých žádostí na internetových </a:t>
            </a:r>
            <a:r>
              <a:rPr lang="cs-CZ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r>
              <a:rPr lang="cs-CZ" sz="20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0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  <a:r>
              <a:rPr lang="cs-CZ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stránkách</a:t>
            </a:r>
            <a:r>
              <a:rPr lang="cs-CZ" sz="20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5 pracovních dní </a:t>
            </a:r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 ukončení příjmu</a:t>
            </a:r>
          </a:p>
        </p:txBody>
      </p:sp>
    </p:spTree>
    <p:extLst>
      <p:ext uri="{BB962C8B-B14F-4D97-AF65-F5344CB8AC3E}">
        <p14:creationId xmlns:p14="http://schemas.microsoft.com/office/powerpoint/2010/main" val="252141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6813" y="148709"/>
            <a:ext cx="4981974" cy="1130710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Administrativní kontrola</a:t>
            </a:r>
            <a:endParaRPr lang="cs-CZ" sz="4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 smtClean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lang="cs-CZ" sz="1600" kern="0" dirty="0" smtClean="0">
                <a:solidFill>
                  <a:srgbClr val="F36523"/>
                </a:solidFill>
                <a:latin typeface="Verdana"/>
              </a:rPr>
              <a:t>  </a:t>
            </a:r>
            <a:endParaRPr lang="cs-CZ" sz="1600" kern="0" dirty="0">
              <a:solidFill>
                <a:srgbClr val="F36523"/>
              </a:solidFill>
              <a:latin typeface="Verdana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912" y="304614"/>
            <a:ext cx="6678468" cy="81890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816078" y="1775080"/>
            <a:ext cx="1000923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sz="20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0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MAS – kontrola obsahové správnosti, kontrola přijatelnosti </a:t>
            </a:r>
            <a:r>
              <a:rPr lang="cs-CZ" sz="20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 </a:t>
            </a:r>
          </a:p>
          <a:p>
            <a:r>
              <a:rPr lang="cs-CZ" sz="20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0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dalších podmínek </a:t>
            </a:r>
            <a:r>
              <a:rPr lang="cs-CZ" sz="20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vztahujících se na daný </a:t>
            </a:r>
            <a:r>
              <a:rPr lang="cs-CZ" sz="20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projekt</a:t>
            </a:r>
          </a:p>
          <a:p>
            <a:endParaRPr lang="cs-CZ" sz="2000" b="1" dirty="0" smtClean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sz="20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Kontrola </a:t>
            </a:r>
            <a:r>
              <a:rPr lang="cs-CZ" sz="20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zaznamenána </a:t>
            </a:r>
            <a:r>
              <a:rPr lang="cs-CZ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kontrolního listu</a:t>
            </a:r>
          </a:p>
          <a:p>
            <a:pPr>
              <a:buFont typeface="Wingdings" panose="05000000000000000000" pitchFamily="2" charset="2"/>
              <a:buChar char="q"/>
            </a:pPr>
            <a:endParaRPr lang="cs-CZ" sz="20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sz="20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Zjištění </a:t>
            </a:r>
            <a:r>
              <a:rPr lang="cs-CZ" sz="20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nedostatků – MAS vyzve žadatele k doplnění ŽoD s pevně </a:t>
            </a:r>
            <a:r>
              <a:rPr lang="cs-CZ" sz="20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</a:t>
            </a:r>
          </a:p>
          <a:p>
            <a:r>
              <a:rPr lang="cs-CZ" sz="20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0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daným </a:t>
            </a:r>
            <a:r>
              <a:rPr lang="cs-CZ" sz="20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termínem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Minimálně 5 pracovních dní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Žadatel může provést opravu max. 2x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Při nedoplnění = ukončení administrace</a:t>
            </a:r>
          </a:p>
          <a:p>
            <a:endParaRPr lang="cs-CZ" sz="20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sz="20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 </a:t>
            </a:r>
            <a:r>
              <a:rPr lang="cs-CZ" sz="20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výsledku provedených kontrol je žadatel informován MAS do </a:t>
            </a:r>
            <a:r>
              <a:rPr lang="cs-CZ" sz="20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</a:t>
            </a:r>
          </a:p>
          <a:p>
            <a:r>
              <a:rPr lang="cs-CZ" sz="20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0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  <a:r>
              <a:rPr lang="cs-CZ" sz="2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 pracovních </a:t>
            </a:r>
            <a:r>
              <a:rPr lang="cs-CZ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dní </a:t>
            </a:r>
            <a:r>
              <a:rPr lang="cs-CZ" sz="20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 ukončení kontroly </a:t>
            </a:r>
          </a:p>
        </p:txBody>
      </p:sp>
    </p:spTree>
    <p:extLst>
      <p:ext uri="{BB962C8B-B14F-4D97-AF65-F5344CB8AC3E}">
        <p14:creationId xmlns:p14="http://schemas.microsoft.com/office/powerpoint/2010/main" val="126381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6813" y="148709"/>
            <a:ext cx="4981974" cy="1130710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Hodnocení projektů</a:t>
            </a:r>
            <a:endParaRPr lang="cs-CZ" sz="4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 smtClean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lang="cs-CZ" sz="1600" kern="0" dirty="0" smtClean="0">
                <a:solidFill>
                  <a:srgbClr val="F36523"/>
                </a:solidFill>
                <a:latin typeface="Verdana"/>
              </a:rPr>
              <a:t>  </a:t>
            </a:r>
            <a:endParaRPr lang="cs-CZ" sz="1600" kern="0" dirty="0">
              <a:solidFill>
                <a:srgbClr val="F36523"/>
              </a:solidFill>
              <a:latin typeface="Verdana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912" y="304614"/>
            <a:ext cx="6678468" cy="81890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530942" y="1899479"/>
            <a:ext cx="1102196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sz="20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0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Výběrový orgán MAS – věcné </a:t>
            </a:r>
            <a:r>
              <a:rPr lang="cs-CZ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hodnocení za každou Fichi dle </a:t>
            </a:r>
            <a:endParaRPr lang="cs-CZ" sz="2000" b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cs-CZ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předem </a:t>
            </a:r>
            <a:r>
              <a:rPr lang="cs-CZ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stanovených preferenčních kritérií</a:t>
            </a:r>
            <a:r>
              <a:rPr lang="cs-CZ" sz="20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 souladu s výzvou MAS </a:t>
            </a:r>
          </a:p>
          <a:p>
            <a:pPr>
              <a:buFont typeface="Wingdings" panose="05000000000000000000" pitchFamily="2" charset="2"/>
              <a:buChar char="q"/>
            </a:pPr>
            <a:endParaRPr lang="cs-CZ" sz="20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sz="20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Výsledky </a:t>
            </a:r>
            <a:r>
              <a:rPr lang="cs-CZ" sz="20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hodnocení (bodování) včetně zdůvodnění MAS </a:t>
            </a:r>
            <a:r>
              <a:rPr lang="cs-CZ" sz="20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</a:p>
          <a:p>
            <a:r>
              <a:rPr lang="cs-CZ" sz="20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0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zaznamená/přepíše </a:t>
            </a:r>
            <a:r>
              <a:rPr lang="cs-CZ" sz="20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formuláře Žádosti o dotaci</a:t>
            </a:r>
          </a:p>
          <a:p>
            <a:pPr>
              <a:buFont typeface="Wingdings" panose="05000000000000000000" pitchFamily="2" charset="2"/>
              <a:buChar char="q"/>
            </a:pPr>
            <a:endParaRPr lang="cs-CZ" sz="20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sz="20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MAS </a:t>
            </a:r>
            <a:r>
              <a:rPr lang="cs-CZ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stanoví pořadí </a:t>
            </a:r>
            <a:r>
              <a:rPr lang="cs-CZ" sz="20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projektů na základě bodového ohodnocení a </a:t>
            </a:r>
            <a:r>
              <a:rPr lang="cs-CZ" sz="20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r>
              <a:rPr lang="cs-CZ" sz="20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0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finančních </a:t>
            </a:r>
            <a:r>
              <a:rPr lang="cs-CZ" sz="20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prostředků alokovaných na danou výzvu/Fichi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20 pracovních dní </a:t>
            </a:r>
            <a:r>
              <a:rPr lang="cs-CZ" sz="20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 provedení věcného hodnocení</a:t>
            </a:r>
          </a:p>
          <a:p>
            <a:pPr>
              <a:buFont typeface="Wingdings" panose="05000000000000000000" pitchFamily="2" charset="2"/>
              <a:buChar char="q"/>
            </a:pPr>
            <a:endParaRPr lang="cs-CZ" sz="20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98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6813" y="148709"/>
            <a:ext cx="4981974" cy="1130710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Hodnocení projektů</a:t>
            </a:r>
            <a:endParaRPr lang="cs-CZ" sz="4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 smtClean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lang="cs-CZ" sz="1600" kern="0" dirty="0" smtClean="0">
                <a:solidFill>
                  <a:srgbClr val="F36523"/>
                </a:solidFill>
                <a:latin typeface="Verdana"/>
              </a:rPr>
              <a:t>  </a:t>
            </a:r>
            <a:endParaRPr lang="cs-CZ" sz="1600" kern="0" dirty="0">
              <a:solidFill>
                <a:srgbClr val="F36523"/>
              </a:solidFill>
              <a:latin typeface="Verdana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912" y="304614"/>
            <a:ext cx="6678468" cy="81890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550606" y="1743574"/>
            <a:ext cx="11021961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sz="20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MAS informuje žadatele o výši přidělených bodů a </a:t>
            </a:r>
            <a:endParaRPr lang="cs-CZ" sz="2400" b="1" dirty="0" smtClean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vybrání/nevybrání </a:t>
            </a:r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jeho ŽoD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Do </a:t>
            </a:r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 pracovních dnů od schválení výběru projektů MAS</a:t>
            </a:r>
          </a:p>
          <a:p>
            <a:pPr>
              <a:buFont typeface="Wingdings" panose="05000000000000000000" pitchFamily="2" charset="2"/>
              <a:buChar char="q"/>
            </a:pPr>
            <a:endParaRPr lang="cs-CZ" sz="24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MAS </a:t>
            </a:r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vyhotoví Seznam vybraných a nevybraných Žádostí o </a:t>
            </a:r>
            <a:endParaRPr lang="cs-CZ" sz="2400" b="1" dirty="0" smtClean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dotaci</a:t>
            </a:r>
            <a:endParaRPr lang="cs-CZ" sz="24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5 pracovních dnů od schválení výběru projektů MAS</a:t>
            </a:r>
          </a:p>
          <a:p>
            <a:endParaRPr lang="cs-CZ" sz="24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Vybrané </a:t>
            </a:r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projekty (ŽoD) MAS elektronicky podepíše, </a:t>
            </a:r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přílohy</a:t>
            </a:r>
          </a:p>
          <a:p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verifikuje </a:t>
            </a:r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předá žadateli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Minimálně </a:t>
            </a:r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 pracovní dny před termínem registrace na RO </a:t>
            </a:r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SZIF (Viz</a:t>
            </a:r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Výzva)</a:t>
            </a:r>
          </a:p>
          <a:p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q"/>
            </a:pPr>
            <a:endParaRPr lang="cs-CZ" sz="20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70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6813" y="148709"/>
            <a:ext cx="4981974" cy="1130710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Elektronické podepsání</a:t>
            </a:r>
            <a:endParaRPr lang="cs-CZ" sz="4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 smtClean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lang="cs-CZ" sz="1600" kern="0" dirty="0" smtClean="0">
                <a:solidFill>
                  <a:srgbClr val="F36523"/>
                </a:solidFill>
                <a:latin typeface="Verdana"/>
              </a:rPr>
              <a:t>  </a:t>
            </a:r>
            <a:endParaRPr lang="cs-CZ" sz="1600" kern="0" dirty="0">
              <a:solidFill>
                <a:srgbClr val="F36523"/>
              </a:solidFill>
              <a:latin typeface="Verdana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912" y="304614"/>
            <a:ext cx="6678468" cy="81890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550606" y="1743574"/>
            <a:ext cx="1102196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cs-CZ" sz="24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cs-CZ" sz="20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1455174"/>
            <a:ext cx="8239125" cy="5191432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8415528" y="1743574"/>
            <a:ext cx="339212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 dirty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MAS podepíše ŽoD po provedení všech administrativních úkonů – po podpisu se ŽoD uzamkne.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 dirty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Podpis nelze zrušit, je-li ŽoD podepsána omylem žadatelem, musí žadatel vygenerovat ŽoD novou z PF.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1870" y="4441202"/>
            <a:ext cx="8073834" cy="237573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6294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88490"/>
            <a:ext cx="10058400" cy="688258"/>
          </a:xfrm>
          <a:solidFill>
            <a:schemeClr val="accent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cs-CZ" sz="2000" b="1" u="sng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Fiche</a:t>
            </a:r>
            <a:r>
              <a:rPr lang="cs-CZ" sz="2000" b="1" u="sng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000" b="1" u="sng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 Podpora společenských funkcí lesa</a:t>
            </a:r>
            <a:r>
              <a:rPr lang="cs-CZ" sz="2000" b="1" u="sng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cs-CZ" sz="2000" b="1" u="sng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Článek 25 Neproduktivní investice v lesích</a:t>
            </a:r>
            <a:endParaRPr lang="cs-CZ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3076649"/>
              </p:ext>
            </p:extLst>
          </p:nvPr>
        </p:nvGraphicFramePr>
        <p:xfrm>
          <a:off x="294968" y="993057"/>
          <a:ext cx="11602064" cy="69418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32999">
                  <a:extLst>
                    <a:ext uri="{9D8B030D-6E8A-4147-A177-3AD203B41FA5}">
                      <a16:colId xmlns="" xmlns:a16="http://schemas.microsoft.com/office/drawing/2014/main" val="3536704053"/>
                    </a:ext>
                  </a:extLst>
                </a:gridCol>
                <a:gridCol w="1703540">
                  <a:extLst>
                    <a:ext uri="{9D8B030D-6E8A-4147-A177-3AD203B41FA5}">
                      <a16:colId xmlns="" xmlns:a16="http://schemas.microsoft.com/office/drawing/2014/main" val="1309870598"/>
                    </a:ext>
                  </a:extLst>
                </a:gridCol>
                <a:gridCol w="5912285">
                  <a:extLst>
                    <a:ext uri="{9D8B030D-6E8A-4147-A177-3AD203B41FA5}">
                      <a16:colId xmlns="" xmlns:a16="http://schemas.microsoft.com/office/drawing/2014/main" val="2414571854"/>
                    </a:ext>
                  </a:extLst>
                </a:gridCol>
                <a:gridCol w="1365337">
                  <a:extLst>
                    <a:ext uri="{9D8B030D-6E8A-4147-A177-3AD203B41FA5}">
                      <a16:colId xmlns="" xmlns:a16="http://schemas.microsoft.com/office/drawing/2014/main" val="2861319396"/>
                    </a:ext>
                  </a:extLst>
                </a:gridCol>
                <a:gridCol w="1487903">
                  <a:extLst>
                    <a:ext uri="{9D8B030D-6E8A-4147-A177-3AD203B41FA5}">
                      <a16:colId xmlns="" xmlns:a16="http://schemas.microsoft.com/office/drawing/2014/main" val="2372360841"/>
                    </a:ext>
                  </a:extLst>
                </a:gridCol>
              </a:tblGrid>
              <a:tr h="3837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Číslo Fiche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Název Fiche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Max. míra podpory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Alokace </a:t>
                      </a:r>
                      <a:r>
                        <a:rPr lang="cs-CZ" sz="1400" dirty="0" err="1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Fiche</a:t>
                      </a:r>
                      <a:r>
                        <a:rPr lang="cs-CZ" sz="14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v tis. Kč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Min/max. způsobilé </a:t>
                      </a:r>
                      <a:r>
                        <a:rPr lang="cs-CZ" sz="14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výdaje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470191509"/>
                  </a:ext>
                </a:extLst>
              </a:tr>
              <a:tr h="8580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u="non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Podpora společenských funkcí lesa</a:t>
                      </a:r>
                      <a:endParaRPr lang="cs-CZ" sz="1400" b="1" u="non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Podpora je poskytována jako příspěvek na vynaložené způsobilé výdaje, a to ve výši 100 % způsobilých výdajů, ze kterých je stanovena dotace. </a:t>
                      </a:r>
                    </a:p>
                    <a:p>
                      <a:r>
                        <a:rPr lang="cs-CZ" sz="20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Podpora je poskytována v souladu s podmínkami čl. 35 nařízení Komise (EU) č. 702/2014. </a:t>
                      </a:r>
                      <a:endParaRPr lang="cs-CZ" sz="20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1.490</a:t>
                      </a:r>
                      <a:r>
                        <a:rPr lang="cs-CZ" sz="20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-  </a:t>
                      </a:r>
                      <a:r>
                        <a:rPr lang="cs-CZ" sz="20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0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50 </a:t>
                      </a:r>
                      <a:r>
                        <a:rPr lang="cs-CZ" sz="1400" b="1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000/5</a:t>
                      </a:r>
                      <a:r>
                        <a:rPr lang="cs-CZ" sz="14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r>
                        <a:rPr lang="cs-CZ" sz="1400" b="1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mil</a:t>
                      </a:r>
                      <a:endParaRPr lang="cs-CZ" sz="14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73943356"/>
                  </a:ext>
                </a:extLst>
              </a:tr>
              <a:tr h="191860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Definice příjemce dotace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91668914"/>
                  </a:ext>
                </a:extLst>
              </a:tr>
              <a:tr h="191860">
                <a:tc gridSpan="5">
                  <a:txBody>
                    <a:bodyPr/>
                    <a:lstStyle/>
                    <a:p>
                      <a:r>
                        <a:rPr lang="cs-CZ" sz="20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Vlastník, nájemce, pachtýř nebo vypůjčitel PUPFL. </a:t>
                      </a:r>
                    </a:p>
                    <a:p>
                      <a:r>
                        <a:rPr lang="cs-CZ" sz="20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Sdružení s právní subjektivitou a spolek vlastníků, nájemců, pachtýřů nebo vypůjčitelů PUPFL. </a:t>
                      </a:r>
                      <a:endParaRPr lang="cs-CZ" sz="2000" b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68392013"/>
                  </a:ext>
                </a:extLst>
              </a:tr>
              <a:tr h="191860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Vazba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21407700"/>
                  </a:ext>
                </a:extLst>
              </a:tr>
              <a:tr h="191860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Článek 25 Neproduktivní investice v lesích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25611199"/>
                  </a:ext>
                </a:extLst>
              </a:tr>
              <a:tr h="191860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Stručný popis Fiche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31534327"/>
                  </a:ext>
                </a:extLst>
              </a:tr>
              <a:tr h="731567"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Podpora v rámci tohoto článku zahrnuje investice ke zvyšování environmentálních a společenských funkcí lesa podporou činností využívajících společenského potenciálu lesů.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06033907"/>
                  </a:ext>
                </a:extLst>
              </a:tr>
              <a:tr h="191860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Oblasti podpory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42692665"/>
                  </a:ext>
                </a:extLst>
              </a:tr>
              <a:tr h="1625988">
                <a:tc gridSpan="5">
                  <a:txBody>
                    <a:bodyPr/>
                    <a:lstStyle/>
                    <a:p>
                      <a:pPr algn="ctr"/>
                      <a:r>
                        <a:rPr lang="cs-CZ" sz="20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Způsobilé pro podporu jsou projekty zaměřené na posílení rekreační funkce lesa, např. značení, výstavba                   a rekonstrukce stezek pro turisty (do šíře 2 m), značení významných přírodních prvků, výstavba herních                a naučných prvků, fitness prvků. Podporovány budou též aktivity vedoucí k usměrňování návštěvnosti území, např. zřizování odpočinkových stanovišť, přístřešků, informačních tabulí, závory. Realizovat lze také opatření k údržbě lesního prostředí, např. zařízení k odkládání odpadků a opatření k zajištění bezpečnosti návštěvníků lesa, např. mostky, lávky, zábradlí, stupně. 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250776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122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6813" y="148708"/>
            <a:ext cx="4981974" cy="1594865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Registrace Žádosti o dotaci – </a:t>
            </a:r>
            <a:r>
              <a:rPr lang="cs-CZ" sz="4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ŽADATEL !!</a:t>
            </a:r>
            <a:endParaRPr lang="cs-CZ" sz="40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 smtClean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lang="cs-CZ" sz="1600" kern="0" dirty="0" smtClean="0">
                <a:solidFill>
                  <a:srgbClr val="F36523"/>
                </a:solidFill>
                <a:latin typeface="Verdana"/>
              </a:rPr>
              <a:t>  </a:t>
            </a:r>
            <a:endParaRPr lang="cs-CZ" sz="1600" kern="0" dirty="0">
              <a:solidFill>
                <a:srgbClr val="F36523"/>
              </a:solidFill>
              <a:latin typeface="Verdana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912" y="304614"/>
            <a:ext cx="6678468" cy="81890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550606" y="1743574"/>
            <a:ext cx="1102196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cs-CZ" sz="24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cs-CZ" sz="20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8102096" y="1862555"/>
            <a:ext cx="339212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 obdržení podepsané </a:t>
            </a:r>
            <a:r>
              <a:rPr lang="cs-CZ" sz="2400" b="1" dirty="0" err="1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ŽoD</a:t>
            </a:r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a </a:t>
            </a:r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příloh od MAS žadatel přes Portál farmáře pokračuje </a:t>
            </a:r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v podání.</a:t>
            </a:r>
            <a:endParaRPr lang="cs-CZ" sz="24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002" y="2363633"/>
            <a:ext cx="1734245" cy="3660330"/>
          </a:xfrm>
          <a:prstGeom prst="rect">
            <a:avLst/>
          </a:prstGeom>
        </p:spPr>
      </p:pic>
      <p:sp>
        <p:nvSpPr>
          <p:cNvPr id="10" name="Šipka doprava 9"/>
          <p:cNvSpPr/>
          <p:nvPr/>
        </p:nvSpPr>
        <p:spPr bwMode="auto">
          <a:xfrm>
            <a:off x="0" y="5294085"/>
            <a:ext cx="646449" cy="484632"/>
          </a:xfrm>
          <a:prstGeom prst="rightArrow">
            <a:avLst/>
          </a:prstGeom>
          <a:solidFill>
            <a:srgbClr val="F77121"/>
          </a:solidFill>
          <a:ln w="3175" cap="flat" cmpd="sng" algn="ctr">
            <a:solidFill>
              <a:srgbClr val="21511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indent="-457200" algn="r" defTabSz="914400" fontAlgn="base">
              <a:spcBef>
                <a:spcPct val="0"/>
              </a:spcBef>
              <a:spcAft>
                <a:spcPct val="0"/>
              </a:spcAft>
            </a:pPr>
            <a:endParaRPr lang="cs-CZ" sz="1600" smtClean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5132" y="2286694"/>
            <a:ext cx="5179539" cy="3963590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7247" y="4401980"/>
            <a:ext cx="5771406" cy="1376737"/>
          </a:xfrm>
          <a:prstGeom prst="rect">
            <a:avLst/>
          </a:prstGeom>
        </p:spPr>
      </p:pic>
      <p:sp>
        <p:nvSpPr>
          <p:cNvPr id="12" name="Šipka doleva 11"/>
          <p:cNvSpPr/>
          <p:nvPr/>
        </p:nvSpPr>
        <p:spPr bwMode="auto">
          <a:xfrm>
            <a:off x="7807366" y="5090348"/>
            <a:ext cx="426804" cy="216025"/>
          </a:xfrm>
          <a:prstGeom prst="leftArrow">
            <a:avLst/>
          </a:prstGeom>
          <a:solidFill>
            <a:srgbClr val="FF0000"/>
          </a:solidFill>
          <a:ln w="31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indent="-457200" algn="r" defTabSz="914400" fontAlgn="base">
              <a:spcBef>
                <a:spcPct val="0"/>
              </a:spcBef>
              <a:spcAft>
                <a:spcPct val="0"/>
              </a:spcAft>
            </a:pPr>
            <a:endParaRPr lang="cs-CZ" sz="1600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7109077" y="5788132"/>
            <a:ext cx="48473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cs-CZ" sz="1600" b="1" dirty="0">
                <a:solidFill>
                  <a:srgbClr val="C00000"/>
                </a:solidFill>
                <a:latin typeface="Verdana" pitchFamily="34" charset="0"/>
              </a:rPr>
              <a:t>Je třeba vybrat možnost Pokračovat </a:t>
            </a:r>
            <a:r>
              <a:rPr lang="cs-CZ" sz="1600" b="1" dirty="0" smtClean="0">
                <a:solidFill>
                  <a:srgbClr val="C00000"/>
                </a:solidFill>
                <a:latin typeface="Verdana" pitchFamily="34" charset="0"/>
              </a:rPr>
              <a:t>                v </a:t>
            </a:r>
            <a:r>
              <a:rPr lang="cs-CZ" sz="1600" b="1" dirty="0">
                <a:solidFill>
                  <a:srgbClr val="C00000"/>
                </a:solidFill>
                <a:latin typeface="Verdana" pitchFamily="34" charset="0"/>
              </a:rPr>
              <a:t>podání S ELEKTRONICKÝM PODPISEM</a:t>
            </a:r>
          </a:p>
        </p:txBody>
      </p:sp>
    </p:spTree>
    <p:extLst>
      <p:ext uri="{BB962C8B-B14F-4D97-AF65-F5344CB8AC3E}">
        <p14:creationId xmlns:p14="http://schemas.microsoft.com/office/powerpoint/2010/main" val="112850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6813" y="148708"/>
            <a:ext cx="4981974" cy="1594865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Registrace Žádosti o dotaci –</a:t>
            </a:r>
            <a:r>
              <a:rPr lang="cs-CZ" sz="4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4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ŽADATEL !!</a:t>
            </a:r>
            <a:endParaRPr lang="cs-CZ" sz="40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 smtClean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lang="cs-CZ" sz="1600" kern="0" dirty="0" smtClean="0">
                <a:solidFill>
                  <a:srgbClr val="F36523"/>
                </a:solidFill>
                <a:latin typeface="Verdana"/>
              </a:rPr>
              <a:t>  </a:t>
            </a:r>
            <a:endParaRPr lang="cs-CZ" sz="1600" kern="0" dirty="0">
              <a:solidFill>
                <a:srgbClr val="F36523"/>
              </a:solidFill>
              <a:latin typeface="Verdana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912" y="304614"/>
            <a:ext cx="6678468" cy="81890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550606" y="1743574"/>
            <a:ext cx="1102196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cs-CZ" sz="24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cs-CZ" sz="20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8102096" y="2536938"/>
            <a:ext cx="38542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Doplněný                       a </a:t>
            </a:r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zkontrolovaný formulář Žádosti </a:t>
            </a:r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o </a:t>
            </a:r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dotaci nahrát zpět v dalším </a:t>
            </a:r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kroku.</a:t>
            </a:r>
            <a:endParaRPr lang="cs-CZ" sz="24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1" y="1862555"/>
            <a:ext cx="7502566" cy="3925577"/>
          </a:xfrm>
          <a:prstGeom prst="rect">
            <a:avLst/>
          </a:prstGeom>
        </p:spPr>
      </p:pic>
      <p:sp>
        <p:nvSpPr>
          <p:cNvPr id="12" name="Šipka doleva 11"/>
          <p:cNvSpPr/>
          <p:nvPr/>
        </p:nvSpPr>
        <p:spPr bwMode="auto">
          <a:xfrm>
            <a:off x="7527928" y="5277161"/>
            <a:ext cx="426804" cy="216025"/>
          </a:xfrm>
          <a:prstGeom prst="leftArrow">
            <a:avLst/>
          </a:prstGeom>
          <a:solidFill>
            <a:srgbClr val="FF0000"/>
          </a:solidFill>
          <a:ln w="31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indent="-457200" algn="r" defTabSz="914400" fontAlgn="base">
              <a:spcBef>
                <a:spcPct val="0"/>
              </a:spcBef>
              <a:spcAft>
                <a:spcPct val="0"/>
              </a:spcAft>
            </a:pPr>
            <a:endParaRPr lang="cs-CZ" sz="1600" smtClean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88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6813" y="148708"/>
            <a:ext cx="4981974" cy="1594865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Registrace Žádosti o dotaci – </a:t>
            </a:r>
            <a:r>
              <a:rPr lang="cs-CZ" sz="4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ŽADATEL !!</a:t>
            </a:r>
            <a:endParaRPr lang="cs-CZ" sz="40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 smtClean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lang="cs-CZ" sz="1600" kern="0" dirty="0" smtClean="0">
                <a:solidFill>
                  <a:srgbClr val="F36523"/>
                </a:solidFill>
                <a:latin typeface="Verdana"/>
              </a:rPr>
              <a:t>  </a:t>
            </a:r>
            <a:endParaRPr lang="cs-CZ" sz="1600" kern="0" dirty="0">
              <a:solidFill>
                <a:srgbClr val="F36523"/>
              </a:solidFill>
              <a:latin typeface="Verdana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912" y="304614"/>
            <a:ext cx="6678468" cy="81890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550606" y="1743574"/>
            <a:ext cx="1102196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cs-CZ" sz="24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cs-CZ" sz="20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4593062" y="1948662"/>
            <a:ext cx="71269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Žadatel – přes PF pošle ŽoD na RO </a:t>
            </a:r>
            <a:endParaRPr lang="cs-CZ" sz="2400" b="1" dirty="0" smtClean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SZIF</a:t>
            </a:r>
            <a:endParaRPr lang="cs-CZ" sz="24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4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Nejpozději </a:t>
            </a:r>
            <a:r>
              <a:rPr lang="cs-CZ" sz="2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finálního termínu registrace na RO SZIF </a:t>
            </a:r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(Viz. Výzva)</a:t>
            </a:r>
          </a:p>
        </p:txBody>
      </p:sp>
      <p:sp>
        <p:nvSpPr>
          <p:cNvPr id="12" name="Šipka doleva 11"/>
          <p:cNvSpPr/>
          <p:nvPr/>
        </p:nvSpPr>
        <p:spPr bwMode="auto">
          <a:xfrm>
            <a:off x="7527928" y="5277161"/>
            <a:ext cx="426804" cy="216025"/>
          </a:xfrm>
          <a:prstGeom prst="leftArrow">
            <a:avLst/>
          </a:prstGeom>
          <a:solidFill>
            <a:srgbClr val="FF0000"/>
          </a:solidFill>
          <a:ln w="31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indent="-457200" algn="r" defTabSz="914400" fontAlgn="base">
              <a:spcBef>
                <a:spcPct val="0"/>
              </a:spcBef>
              <a:spcAft>
                <a:spcPct val="0"/>
              </a:spcAft>
            </a:pPr>
            <a:endParaRPr lang="cs-CZ" sz="1600" smtClean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813" y="1835736"/>
            <a:ext cx="4042456" cy="4523968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4704" y="4305920"/>
            <a:ext cx="4976774" cy="1942482"/>
          </a:xfrm>
          <a:prstGeom prst="rect">
            <a:avLst/>
          </a:prstGeom>
        </p:spPr>
      </p:pic>
      <p:sp>
        <p:nvSpPr>
          <p:cNvPr id="11" name="Šipka doleva 10"/>
          <p:cNvSpPr/>
          <p:nvPr/>
        </p:nvSpPr>
        <p:spPr bwMode="auto">
          <a:xfrm rot="10800000">
            <a:off x="7883945" y="5735209"/>
            <a:ext cx="669676" cy="484632"/>
          </a:xfrm>
          <a:prstGeom prst="leftArrow">
            <a:avLst/>
          </a:prstGeom>
          <a:solidFill>
            <a:srgbClr val="F77121"/>
          </a:solidFill>
          <a:ln w="3175" cap="flat" cmpd="sng" algn="ctr">
            <a:solidFill>
              <a:srgbClr val="21511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indent="-457200" algn="r" defTabSz="914400" fontAlgn="base">
              <a:spcBef>
                <a:spcPct val="0"/>
              </a:spcBef>
              <a:spcAft>
                <a:spcPct val="0"/>
              </a:spcAft>
            </a:pPr>
            <a:endParaRPr lang="cs-CZ" sz="1600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9197555" y="4609695"/>
            <a:ext cx="2867950" cy="58477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lvl="0" algn="ctr" defTabSz="914400" fontAlgn="base">
              <a:spcAft>
                <a:spcPct val="0"/>
              </a:spcAft>
              <a:buClr>
                <a:srgbClr val="2A373E"/>
              </a:buClr>
              <a:buSzPct val="90000"/>
            </a:pPr>
            <a:r>
              <a:rPr lang="cs-CZ" sz="1600" kern="0" dirty="0">
                <a:latin typeface="Verdana"/>
              </a:rPr>
              <a:t>Po nahrání ŽoD nahrát přílohy a proces </a:t>
            </a:r>
            <a:r>
              <a:rPr lang="cs-CZ" sz="1600" kern="0" dirty="0" smtClean="0">
                <a:latin typeface="Verdana"/>
              </a:rPr>
              <a:t>uložit.</a:t>
            </a:r>
            <a:endParaRPr lang="cs-CZ" sz="1600" kern="0" dirty="0"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01808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6813" y="148708"/>
            <a:ext cx="4981974" cy="1188479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Administrace ŽoD na SZIF</a:t>
            </a:r>
            <a:endParaRPr lang="cs-CZ" sz="4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 smtClean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lang="cs-CZ" sz="1600" kern="0" dirty="0" smtClean="0">
                <a:solidFill>
                  <a:srgbClr val="F36523"/>
                </a:solidFill>
                <a:latin typeface="Verdana"/>
              </a:rPr>
              <a:t>  </a:t>
            </a:r>
            <a:endParaRPr lang="cs-CZ" sz="1600" kern="0" dirty="0">
              <a:solidFill>
                <a:srgbClr val="F36523"/>
              </a:solidFill>
              <a:latin typeface="Verdana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912" y="304614"/>
            <a:ext cx="6678468" cy="81890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550606" y="1743574"/>
            <a:ext cx="1102196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cs-CZ" sz="24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cs-CZ" sz="20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245145" y="1419109"/>
            <a:ext cx="1170171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sz="16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 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SZIF – registrace ŽoD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5 pracovních dnů od termínu registrace stanoveného ve Výzvě MAS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RO 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SZIF – o zaregistrování ŽoD informuje žadatele přes Portál Farmáře</a:t>
            </a:r>
          </a:p>
          <a:p>
            <a:pPr>
              <a:buFont typeface="Wingdings" panose="05000000000000000000" pitchFamily="2" charset="2"/>
              <a:buChar char="q"/>
            </a:pPr>
            <a:endParaRPr lang="cs-CZ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RO 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SZIF po registraci žádosti informuje MAS:</a:t>
            </a:r>
          </a:p>
          <a:p>
            <a:pPr lvl="1">
              <a:buAutoNum type="alphaLcParenR"/>
            </a:pP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 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ukončení administrace (se zdůvodněním) – zjištění neodstranitelných nedostatků</a:t>
            </a:r>
          </a:p>
          <a:p>
            <a:pPr lvl="1">
              <a:buAutoNum type="alphaLcParenR"/>
            </a:pP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 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vyzvání žadatele k odstranění nedostatků (do 56 kalendářních dnů)</a:t>
            </a:r>
          </a:p>
          <a:p>
            <a:pPr lvl="1">
              <a:buAutoNum type="alphaLcParenR"/>
            </a:pP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Doplnění 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neúplné dokumentace – žadatel předá MAS – MAS zkontroluje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Pokud je nutné opravit </a:t>
            </a: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doplnění, vyzve 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žadatele s pevně daným termínem </a:t>
            </a: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k opravě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MAS 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znovu kontroluje </a:t>
            </a: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ŽoD - kontrola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el. podpis, </a:t>
            </a: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verifikace - 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předá </a:t>
            </a: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žadateli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</a:t>
            </a: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adatel 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pošle opravenou ŽoD přes PF na RO </a:t>
            </a: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SZIF nejpozději 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 termínu stanoveném v Žádosti o doplnění neúplné </a:t>
            </a: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dokumentace (14 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kalendářních dnů od vyhotovení Žádosti o doplnění neúplné dokumentace)</a:t>
            </a:r>
          </a:p>
          <a:p>
            <a:pPr marL="400050" indent="-285750">
              <a:buFont typeface="Wingdings" panose="05000000000000000000" pitchFamily="2" charset="2"/>
              <a:buChar char="q"/>
            </a:pPr>
            <a:r>
              <a:rPr lang="cs-CZ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Pouze 1 doplnění na RO SZIF ze strany žadatele!</a:t>
            </a:r>
          </a:p>
          <a:p>
            <a:pPr marL="1028700" lvl="1" indent="-285750">
              <a:buFont typeface="Wingdings" panose="05000000000000000000" pitchFamily="2" charset="2"/>
              <a:buChar char="§"/>
            </a:pP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Kontrola 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 RO SZIF – do 14 kalendářních dnů</a:t>
            </a:r>
          </a:p>
        </p:txBody>
      </p:sp>
    </p:spTree>
    <p:extLst>
      <p:ext uri="{BB962C8B-B14F-4D97-AF65-F5344CB8AC3E}">
        <p14:creationId xmlns:p14="http://schemas.microsoft.com/office/powerpoint/2010/main" val="101049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6813" y="148708"/>
            <a:ext cx="4981974" cy="1188479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Postupy pro odvolání</a:t>
            </a:r>
            <a:endParaRPr lang="cs-CZ" sz="4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 smtClean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lang="cs-CZ" sz="1600" kern="0" dirty="0" smtClean="0">
                <a:solidFill>
                  <a:srgbClr val="F36523"/>
                </a:solidFill>
                <a:latin typeface="Verdana"/>
              </a:rPr>
              <a:t>  </a:t>
            </a:r>
            <a:endParaRPr lang="cs-CZ" sz="1600" kern="0" dirty="0">
              <a:solidFill>
                <a:srgbClr val="F36523"/>
              </a:solidFill>
              <a:latin typeface="Verdana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912" y="304614"/>
            <a:ext cx="6678468" cy="81890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550606" y="1743574"/>
            <a:ext cx="1102196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cs-CZ" sz="24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cs-CZ" sz="20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262491" y="1899480"/>
            <a:ext cx="1170171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sz="16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Pokud žadatel nesouhlasí s postupem MAS, může se odvolat proti: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Postupu </a:t>
            </a:r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administrace na MAS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Přidělené </a:t>
            </a:r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výši bodového hodnocení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</a:t>
            </a:r>
            <a:r>
              <a:rPr lang="cs-CZ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15 pracovních dnů </a:t>
            </a:r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 provedení příslušného úkonu MAS</a:t>
            </a:r>
          </a:p>
          <a:p>
            <a:pPr>
              <a:buFont typeface="Wingdings" panose="05000000000000000000" pitchFamily="2" charset="2"/>
              <a:buChar char="q"/>
            </a:pPr>
            <a:endParaRPr lang="cs-CZ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MAS </a:t>
            </a:r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postup přezkoumá a informuje o výsledku </a:t>
            </a:r>
            <a:r>
              <a:rPr lang="cs-CZ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10 pracovních dnů</a:t>
            </a:r>
          </a:p>
          <a:p>
            <a:pPr>
              <a:buFont typeface="Wingdings" panose="05000000000000000000" pitchFamily="2" charset="2"/>
              <a:buChar char="q"/>
            </a:pPr>
            <a:endParaRPr lang="cs-CZ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Pokud </a:t>
            </a:r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žadatel nesouhlasí s postupem nebo rozhodnutím RO SZIF, může se </a:t>
            </a:r>
            <a:r>
              <a:rPr lang="cs-CZ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r>
              <a:rPr lang="cs-CZ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odvolat </a:t>
            </a:r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 CP SZIF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lang="cs-CZ" sz="2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</a:t>
            </a:r>
            <a:r>
              <a:rPr lang="cs-CZ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15 pracovních dnů</a:t>
            </a:r>
          </a:p>
          <a:p>
            <a:pPr>
              <a:buFont typeface="Wingdings" panose="05000000000000000000" pitchFamily="2" charset="2"/>
              <a:buChar char="q"/>
            </a:pPr>
            <a:endParaRPr lang="cs-CZ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Pokud </a:t>
            </a:r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žadatel nesouhlasí s rozhodnutím CP SZIF, může se odvolat </a:t>
            </a:r>
            <a:r>
              <a:rPr lang="cs-CZ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         	k Přezkumné </a:t>
            </a:r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komisi </a:t>
            </a:r>
            <a:r>
              <a:rPr lang="cs-CZ" sz="20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MZe</a:t>
            </a:r>
            <a:endParaRPr lang="cs-CZ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00100" lvl="1" indent="-342900">
              <a:buSzPct val="95000"/>
              <a:buFont typeface="Wingdings" panose="05000000000000000000" pitchFamily="2" charset="2"/>
              <a:buChar char="§"/>
            </a:pPr>
            <a:r>
              <a:rPr lang="cs-CZ" sz="2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</a:t>
            </a:r>
            <a:r>
              <a:rPr lang="cs-CZ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30 dnů </a:t>
            </a:r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 vyjádření CP SZIF</a:t>
            </a:r>
          </a:p>
        </p:txBody>
      </p:sp>
    </p:spTree>
    <p:extLst>
      <p:ext uri="{BB962C8B-B14F-4D97-AF65-F5344CB8AC3E}">
        <p14:creationId xmlns:p14="http://schemas.microsoft.com/office/powerpoint/2010/main" val="75565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 smtClean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lang="cs-CZ" sz="1600" kern="0" dirty="0" smtClean="0">
                <a:solidFill>
                  <a:srgbClr val="F36523"/>
                </a:solidFill>
                <a:latin typeface="Verdana"/>
              </a:rPr>
              <a:t>  </a:t>
            </a:r>
            <a:endParaRPr lang="cs-CZ" sz="1600" kern="0" dirty="0">
              <a:solidFill>
                <a:srgbClr val="F36523"/>
              </a:solidFill>
              <a:latin typeface="Verdana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041" y="304614"/>
            <a:ext cx="6678468" cy="81890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550606" y="1743574"/>
            <a:ext cx="1102196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cs-CZ" sz="24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cs-CZ" sz="20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236883" y="1743574"/>
            <a:ext cx="1170171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6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Děkujeme za pozornost </a:t>
            </a:r>
            <a:r>
              <a:rPr lang="cs-CZ" sz="36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</a:t>
            </a:r>
          </a:p>
          <a:p>
            <a:pPr algn="ctr"/>
            <a:r>
              <a:rPr lang="cs-CZ" sz="36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Jaroslava Hájková a Jitka Škaredová</a:t>
            </a:r>
          </a:p>
          <a:p>
            <a:pPr algn="ctr">
              <a:spcBef>
                <a:spcPts val="0"/>
              </a:spcBef>
            </a:pPr>
            <a:r>
              <a:rPr lang="cs-CZ" sz="3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MAS </a:t>
            </a:r>
            <a:r>
              <a:rPr lang="cs-CZ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Havlíčkův kraj, o.p.s.</a:t>
            </a:r>
          </a:p>
          <a:p>
            <a:pPr algn="ctr">
              <a:spcBef>
                <a:spcPts val="0"/>
              </a:spcBef>
            </a:pPr>
            <a:r>
              <a:rPr lang="cs-CZ" sz="3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Email:hajkova@havlickuvkraj.cz</a:t>
            </a:r>
            <a:r>
              <a:rPr lang="cs-CZ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cs-CZ" sz="3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skaredova@havlickuvkraj</a:t>
            </a:r>
            <a:r>
              <a:rPr lang="cs-CZ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cs-CZ" sz="3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cz</a:t>
            </a:r>
            <a:endParaRPr lang="cs-CZ" sz="3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cs-CZ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tel</a:t>
            </a:r>
            <a:r>
              <a:rPr lang="cs-CZ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774 420 913, 561 116 </a:t>
            </a:r>
            <a:r>
              <a:rPr lang="cs-CZ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138, 722 945 540</a:t>
            </a:r>
            <a:endParaRPr lang="cs-CZ" sz="36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Wingdings" panose="05000000000000000000" pitchFamily="2" charset="2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843" y="5019493"/>
            <a:ext cx="11388315" cy="162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72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7665" y="365963"/>
            <a:ext cx="8596668" cy="878636"/>
          </a:xfrm>
        </p:spPr>
        <p:txBody>
          <a:bodyPr>
            <a:normAutofit/>
          </a:bodyPr>
          <a:lstStyle/>
          <a:p>
            <a:pPr algn="ctr"/>
            <a:r>
              <a:rPr lang="cs-CZ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Způsobilé </a:t>
            </a:r>
            <a:r>
              <a:rPr lang="cs-CZ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výdaje </a:t>
            </a:r>
            <a:endParaRPr lang="cs-CZ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7483" y="1795205"/>
            <a:ext cx="11897033" cy="4367600"/>
          </a:xfrm>
        </p:spPr>
        <p:txBody>
          <a:bodyPr>
            <a:normAutofit lnSpcReduction="10000"/>
          </a:bodyPr>
          <a:lstStyle/>
          <a:p>
            <a:r>
              <a:rPr lang="cs-CZ" sz="2400" b="1" dirty="0"/>
              <a:t>Dotaci lze poskytnout pouze na investiční výdaje, jak jsou definovány v kapitole 1 Obecných podmínek Pravidel. </a:t>
            </a:r>
          </a:p>
          <a:p>
            <a:r>
              <a:rPr lang="cs-CZ" sz="2400" b="1" dirty="0"/>
              <a:t>1) opatření k posílení rekreační funkce lesa, značení, výstavba a rekonstrukce stezek pro turisty (do šíře 2 metrů), značení významných přírodních prvků, výstavba herních a naučných prvků, fitness prvků </a:t>
            </a:r>
          </a:p>
          <a:p>
            <a:r>
              <a:rPr lang="cs-CZ" sz="2400" b="1" dirty="0"/>
              <a:t>2) opatření k usměrňování návštěvnosti území, zřizování odpočinkových stanovišť, přístřešků, informačních tabulí, závory </a:t>
            </a:r>
          </a:p>
          <a:p>
            <a:r>
              <a:rPr lang="cs-CZ" sz="2400" b="1" dirty="0"/>
              <a:t>3) opatření k údržbě lesního prostředí, zařízení k odkládání odpadků, </a:t>
            </a:r>
          </a:p>
          <a:p>
            <a:r>
              <a:rPr lang="cs-CZ" sz="2400" b="1" dirty="0"/>
              <a:t>4) opatření k zajištění bezpečnosti návštěvníků lesa (mostky, lávky, zábradlí, stupně) </a:t>
            </a:r>
          </a:p>
          <a:p>
            <a:r>
              <a:rPr lang="cs-CZ" sz="2400" b="1" dirty="0"/>
              <a:t>5) nákup pozemku </a:t>
            </a:r>
          </a:p>
          <a:p>
            <a:r>
              <a:rPr lang="cs-CZ" dirty="0"/>
              <a:t> </a:t>
            </a:r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50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7665" y="365963"/>
            <a:ext cx="8596668" cy="878636"/>
          </a:xfrm>
        </p:spPr>
        <p:txBody>
          <a:bodyPr>
            <a:normAutofit/>
          </a:bodyPr>
          <a:lstStyle/>
          <a:p>
            <a:pPr algn="ctr"/>
            <a:r>
              <a:rPr lang="cs-CZ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Kritéria přijatelnosti</a:t>
            </a:r>
            <a:endParaRPr lang="cs-CZ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7483" y="1795205"/>
            <a:ext cx="11897033" cy="3140050"/>
          </a:xfrm>
        </p:spPr>
        <p:txBody>
          <a:bodyPr>
            <a:normAutofit/>
          </a:bodyPr>
          <a:lstStyle/>
          <a:p>
            <a:endParaRPr lang="cs-CZ" dirty="0"/>
          </a:p>
          <a:p>
            <a:endParaRPr lang="cs-CZ" sz="2400" dirty="0"/>
          </a:p>
          <a:p>
            <a:r>
              <a:rPr lang="cs-CZ" sz="2800" b="1" dirty="0"/>
              <a:t>1) Projekt lze realizovat na PUPFL s výjimkou zvláště chráněných území a oblastí Natura 2000; </a:t>
            </a:r>
            <a:r>
              <a:rPr lang="cs-CZ" sz="2800" b="1" dirty="0" smtClean="0"/>
              <a:t> </a:t>
            </a:r>
            <a:endParaRPr lang="cs-CZ" sz="2800" b="1" dirty="0"/>
          </a:p>
          <a:p>
            <a:r>
              <a:rPr lang="cs-CZ" sz="2800" b="1" dirty="0"/>
              <a:t>2) PUPFL, v rámci kterých se nachází předmět projektu, jsou zařízeny platným lesním hospodářským plánem nebo platnou lesní hospodářskou osnovou; </a:t>
            </a:r>
          </a:p>
          <a:p>
            <a:pPr algn="ctr"/>
            <a:endParaRPr lang="cs-CZ" sz="2400" dirty="0">
              <a:solidFill>
                <a:schemeClr val="tx1"/>
              </a:solidFill>
            </a:endParaRPr>
          </a:p>
          <a:p>
            <a:pPr marL="720154" lvl="2" indent="-363538" algn="just">
              <a:lnSpc>
                <a:spcPct val="120000"/>
              </a:lnSpc>
              <a:buClr>
                <a:schemeClr val="accent2"/>
              </a:buClr>
              <a:buFont typeface="Wingdings" panose="05000000000000000000" pitchFamily="2" charset="2"/>
              <a:buChar char="q"/>
            </a:pPr>
            <a:endParaRPr lang="cs-CZ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715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" y="158785"/>
            <a:ext cx="4886632" cy="644098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Podání žádosti</a:t>
            </a:r>
            <a:endParaRPr lang="cs-CZ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 fontScale="85000" lnSpcReduction="20000"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 smtClean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</a:rPr>
              <a:t>Žádost o dotaci (ŽoD) musí být </a:t>
            </a:r>
            <a:r>
              <a:rPr kumimoji="0" lang="cs-CZ" sz="19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</a:rPr>
              <a:t>vygenerována z účtu žadatele</a:t>
            </a:r>
            <a:r>
              <a:rPr kumimoji="0" lang="cs-CZ" sz="19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</a:rPr>
              <a:t>  </a:t>
            </a:r>
            <a:r>
              <a:rPr kumimoji="0" lang="cs-CZ" sz="19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</a:rPr>
              <a:t>na Portálu Farmáře</a:t>
            </a:r>
            <a:r>
              <a:rPr kumimoji="0" lang="cs-CZ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</a:rPr>
              <a:t> </a:t>
            </a:r>
            <a:r>
              <a:rPr kumimoji="0" lang="cs-CZ" sz="19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</a:rPr>
              <a:t>a po vyplnění</a:t>
            </a:r>
            <a:r>
              <a:rPr kumimoji="0" lang="cs-CZ" sz="19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</a:rPr>
              <a:t> </a:t>
            </a:r>
            <a:r>
              <a:rPr kumimoji="0" lang="cs-CZ" sz="19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</a:rPr>
              <a:t>žadatelem předána na</a:t>
            </a:r>
            <a:r>
              <a:rPr kumimoji="0" lang="cs-CZ" sz="19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</a:rPr>
              <a:t> </a:t>
            </a:r>
            <a:r>
              <a:rPr kumimoji="0" lang="cs-CZ" sz="19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</a:rPr>
              <a:t>MAS</a:t>
            </a:r>
            <a:r>
              <a:rPr kumimoji="0" lang="cs-CZ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</a:rPr>
              <a:t> v souladu s pravidly operace 19.2.1 </a:t>
            </a:r>
          </a:p>
          <a:p>
            <a:pPr marL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900" dirty="0" smtClean="0">
              <a:solidFill>
                <a:schemeClr val="tx1"/>
              </a:solidFill>
            </a:endParaRPr>
          </a:p>
          <a:p>
            <a:pPr mar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lang="cs-CZ" sz="19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Žadatel </a:t>
            </a:r>
            <a:r>
              <a:rPr lang="cs-CZ" sz="19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předává kompletně vyplněný </a:t>
            </a:r>
            <a:r>
              <a:rPr lang="cs-CZ" sz="19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formulář Žádosti o </a:t>
            </a:r>
            <a:r>
              <a:rPr lang="cs-CZ" sz="19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dotaci včetně povinných</a:t>
            </a:r>
            <a:r>
              <a:rPr lang="cs-CZ" sz="19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příp</a:t>
            </a:r>
            <a:r>
              <a:rPr lang="cs-CZ" sz="19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cs-CZ" sz="19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nepovinných příloh </a:t>
            </a:r>
            <a:r>
              <a:rPr lang="cs-CZ" sz="19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 MAS </a:t>
            </a:r>
            <a:r>
              <a:rPr lang="cs-CZ" sz="19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</a:t>
            </a:r>
          </a:p>
          <a:p>
            <a:pPr mar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lang="cs-CZ" sz="1900" b="1" u="sng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 elektronické </a:t>
            </a:r>
            <a:r>
              <a:rPr lang="cs-CZ" sz="1900" b="1" u="sng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podobě v termínu stanoveném </a:t>
            </a:r>
            <a:r>
              <a:rPr lang="cs-CZ" sz="1900" b="1" u="sng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výzvou </a:t>
            </a:r>
            <a:r>
              <a:rPr lang="cs-CZ" sz="1900" b="1" u="sng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MAS </a:t>
            </a:r>
            <a:endParaRPr lang="cs-CZ" sz="1900" b="1" u="sng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900" b="1" u="sng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lang="cs-CZ" sz="1900" b="1" u="sng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Veškeré přílohy předkládané při podání Žádosti, jsou součástí formuláře Žádosti o dotaci!!</a:t>
            </a:r>
          </a:p>
          <a:p>
            <a:pPr marL="0" indent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900" b="1" u="sng" dirty="0" smtClean="0">
              <a:solidFill>
                <a:srgbClr val="FFC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lang="cs-CZ" sz="1900" b="1" u="sng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Nepovinné přílohy stanovené MAS jsou uvedeny ve Výzvě!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lang="cs-CZ" sz="19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cs-CZ" sz="19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lang="cs-CZ" sz="1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Vybrané přílohy může </a:t>
            </a:r>
            <a:r>
              <a:rPr lang="cs-CZ" sz="1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žadatel vzhledem k jejich velikosti, </a:t>
            </a:r>
            <a:r>
              <a:rPr lang="cs-CZ" sz="1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příp. formátům</a:t>
            </a:r>
            <a:r>
              <a:rPr lang="cs-CZ" sz="1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cs-CZ" sz="1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předložit v listinné podobě</a:t>
            </a:r>
            <a:endParaRPr kumimoji="0" lang="cs-CZ" sz="19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Verdana"/>
              </a:rPr>
              <a:t>				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lang="cs-CZ" kern="0" dirty="0">
                <a:solidFill>
                  <a:schemeClr val="accent2">
                    <a:lumMod val="75000"/>
                  </a:schemeClr>
                </a:solidFill>
                <a:latin typeface="Verdana"/>
              </a:rPr>
              <a:t> </a:t>
            </a:r>
            <a:r>
              <a:rPr lang="cs-CZ" kern="0" dirty="0" smtClean="0">
                <a:solidFill>
                  <a:schemeClr val="accent2">
                    <a:lumMod val="75000"/>
                  </a:schemeClr>
                </a:solidFill>
                <a:latin typeface="Verdana"/>
              </a:rPr>
              <a:t>                     </a:t>
            </a:r>
            <a:r>
              <a:rPr kumimoji="0" lang="cs-CZ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</a:rPr>
              <a:t>Možnost žadatele konzultovat ŽoD s MAS</a:t>
            </a:r>
            <a:endParaRPr lang="cs-CZ" b="1" i="1" dirty="0">
              <a:solidFill>
                <a:schemeClr val="tx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576" y="1212333"/>
            <a:ext cx="2550443" cy="4938393"/>
          </a:xfrm>
          <a:prstGeom prst="rect">
            <a:avLst/>
          </a:prstGeom>
        </p:spPr>
      </p:pic>
      <p:sp>
        <p:nvSpPr>
          <p:cNvPr id="5" name="Šipka doprava 4"/>
          <p:cNvSpPr/>
          <p:nvPr/>
        </p:nvSpPr>
        <p:spPr bwMode="auto">
          <a:xfrm flipH="1">
            <a:off x="2871019" y="1478488"/>
            <a:ext cx="831366" cy="484632"/>
          </a:xfrm>
          <a:prstGeom prst="rightArrow">
            <a:avLst/>
          </a:prstGeom>
          <a:solidFill>
            <a:srgbClr val="F77121"/>
          </a:solidFill>
          <a:ln w="3175" cap="flat" cmpd="sng" algn="ctr">
            <a:solidFill>
              <a:srgbClr val="21511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indent="-457200" algn="r" fontAlgn="base">
              <a:spcBef>
                <a:spcPct val="0"/>
              </a:spcBef>
              <a:spcAft>
                <a:spcPct val="0"/>
              </a:spcAft>
            </a:pPr>
            <a:endParaRPr lang="cs-CZ" sz="16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Šipka doprava 5"/>
          <p:cNvSpPr/>
          <p:nvPr/>
        </p:nvSpPr>
        <p:spPr bwMode="auto">
          <a:xfrm flipH="1">
            <a:off x="2871019" y="5158779"/>
            <a:ext cx="831366" cy="484632"/>
          </a:xfrm>
          <a:prstGeom prst="rightArrow">
            <a:avLst/>
          </a:prstGeom>
          <a:solidFill>
            <a:srgbClr val="F77121"/>
          </a:solidFill>
          <a:ln w="3175" cap="flat" cmpd="sng" algn="ctr">
            <a:solidFill>
              <a:srgbClr val="21511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indent="-457200" algn="r" fontAlgn="base">
              <a:spcBef>
                <a:spcPct val="0"/>
              </a:spcBef>
              <a:spcAft>
                <a:spcPct val="0"/>
              </a:spcAft>
            </a:pPr>
            <a:r>
              <a:rPr lang="cs-CZ" sz="1600" dirty="0">
                <a:solidFill>
                  <a:srgbClr val="000000"/>
                </a:solidFill>
                <a:latin typeface="Verdana" pitchFamily="34" charset="0"/>
              </a:rPr>
              <a:t> 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595" y="802883"/>
            <a:ext cx="6678468" cy="81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26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" y="158785"/>
            <a:ext cx="4886632" cy="644098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Podání žádosti</a:t>
            </a:r>
            <a:endParaRPr lang="cs-CZ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 smtClean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</p:txBody>
      </p:sp>
      <p:sp>
        <p:nvSpPr>
          <p:cNvPr id="5" name="Šipka doprava 4"/>
          <p:cNvSpPr/>
          <p:nvPr/>
        </p:nvSpPr>
        <p:spPr bwMode="auto">
          <a:xfrm flipH="1">
            <a:off x="2666834" y="1347911"/>
            <a:ext cx="831366" cy="484632"/>
          </a:xfrm>
          <a:prstGeom prst="rightArrow">
            <a:avLst/>
          </a:prstGeom>
          <a:solidFill>
            <a:srgbClr val="F77121"/>
          </a:solidFill>
          <a:ln w="3175" cap="flat" cmpd="sng" algn="ctr">
            <a:solidFill>
              <a:srgbClr val="21511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indent="-457200" algn="r" fontAlgn="base">
              <a:spcBef>
                <a:spcPct val="0"/>
              </a:spcBef>
              <a:spcAft>
                <a:spcPct val="0"/>
              </a:spcAft>
            </a:pPr>
            <a:endParaRPr lang="cs-CZ" sz="16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Šipka doprava 5"/>
          <p:cNvSpPr/>
          <p:nvPr/>
        </p:nvSpPr>
        <p:spPr bwMode="auto">
          <a:xfrm flipH="1">
            <a:off x="2718776" y="5463579"/>
            <a:ext cx="831366" cy="484632"/>
          </a:xfrm>
          <a:prstGeom prst="rightArrow">
            <a:avLst/>
          </a:prstGeom>
          <a:solidFill>
            <a:srgbClr val="F77121"/>
          </a:solidFill>
          <a:ln w="3175" cap="flat" cmpd="sng" algn="ctr">
            <a:solidFill>
              <a:srgbClr val="21511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indent="-457200" algn="r" fontAlgn="base">
              <a:spcBef>
                <a:spcPct val="0"/>
              </a:spcBef>
              <a:spcAft>
                <a:spcPct val="0"/>
              </a:spcAft>
            </a:pPr>
            <a:r>
              <a:rPr lang="cs-CZ" sz="1600" dirty="0">
                <a:solidFill>
                  <a:srgbClr val="000000"/>
                </a:solidFill>
                <a:latin typeface="Verdana" pitchFamily="34" charset="0"/>
              </a:rPr>
              <a:t> 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595" y="802883"/>
            <a:ext cx="6678468" cy="8189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3521" y="1743574"/>
            <a:ext cx="6551518" cy="461613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346" y="1420504"/>
            <a:ext cx="2340167" cy="4939200"/>
          </a:xfrm>
          <a:prstGeom prst="rect">
            <a:avLst/>
          </a:prstGeom>
        </p:spPr>
      </p:pic>
      <p:sp>
        <p:nvSpPr>
          <p:cNvPr id="11" name="Obdélník 10"/>
          <p:cNvSpPr/>
          <p:nvPr/>
        </p:nvSpPr>
        <p:spPr>
          <a:xfrm>
            <a:off x="10016174" y="2998275"/>
            <a:ext cx="204933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cs-CZ" sz="1600" b="1" dirty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Žadatel vybere MAS, 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cs-CZ" sz="1600" b="1" dirty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přes kterou bude žádat o dotaci</a:t>
            </a: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8020" y="3283878"/>
            <a:ext cx="841321" cy="506012"/>
          </a:xfrm>
          <a:prstGeom prst="rect">
            <a:avLst/>
          </a:prstGeom>
        </p:spPr>
      </p:pic>
      <p:sp>
        <p:nvSpPr>
          <p:cNvPr id="14" name="Obdélník 13"/>
          <p:cNvSpPr/>
          <p:nvPr/>
        </p:nvSpPr>
        <p:spPr bwMode="auto">
          <a:xfrm>
            <a:off x="263724" y="5463579"/>
            <a:ext cx="2312515" cy="29609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indent="-457200" algn="r" defTabSz="914400" fontAlgn="base">
              <a:spcBef>
                <a:spcPct val="0"/>
              </a:spcBef>
              <a:spcAft>
                <a:spcPct val="0"/>
              </a:spcAft>
            </a:pPr>
            <a:endParaRPr lang="cs-CZ" sz="1600" smtClean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725" y="1420503"/>
            <a:ext cx="2301514" cy="33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26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" y="158785"/>
            <a:ext cx="5168786" cy="984754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Generování formuláře žádosti</a:t>
            </a:r>
            <a:endParaRPr lang="cs-CZ" sz="4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 smtClean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912" y="304614"/>
            <a:ext cx="6678468" cy="818900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850" y="1231237"/>
            <a:ext cx="5648567" cy="5537520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6499641" y="1922505"/>
            <a:ext cx="484564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Vyplnit hlavičku</a:t>
            </a:r>
          </a:p>
          <a:p>
            <a:pPr marL="285750" lvl="0" indent="-28575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endParaRPr lang="cs-CZ" sz="2400" b="1" dirty="0">
              <a:solidFill>
                <a:schemeClr val="accent2">
                  <a:lumMod val="75000"/>
                </a:schemeClr>
              </a:solidFill>
              <a:latin typeface="Verdana" pitchFamily="34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endParaRPr lang="cs-CZ" sz="2400" b="1" dirty="0">
              <a:solidFill>
                <a:schemeClr val="accent2">
                  <a:lumMod val="75000"/>
                </a:schemeClr>
              </a:solidFill>
              <a:latin typeface="Verdana" pitchFamily="34" charset="0"/>
            </a:endParaRPr>
          </a:p>
          <a:p>
            <a:pPr marL="285750" lvl="0" indent="-28575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Vybrat Fichi z aktuální výzvy, v rámci které chce žadatel žádat</a:t>
            </a:r>
          </a:p>
          <a:p>
            <a:pPr marL="285750" lvl="0" indent="-28575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endParaRPr lang="cs-CZ" sz="2400" b="1" dirty="0">
              <a:solidFill>
                <a:schemeClr val="accent2">
                  <a:lumMod val="75000"/>
                </a:schemeClr>
              </a:solidFill>
              <a:latin typeface="Verdana" pitchFamily="34" charset="0"/>
            </a:endParaRPr>
          </a:p>
          <a:p>
            <a:pPr marL="285750" lvl="0" indent="-28575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Zvolit název projektu</a:t>
            </a:r>
          </a:p>
          <a:p>
            <a:pPr marL="285750" lvl="0" indent="-28575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endParaRPr lang="cs-CZ" sz="2400" b="1" dirty="0">
              <a:solidFill>
                <a:schemeClr val="accent2">
                  <a:lumMod val="75000"/>
                </a:schemeClr>
              </a:solidFill>
              <a:latin typeface="Verdana" pitchFamily="34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endParaRPr lang="cs-CZ" sz="2400" b="1" dirty="0">
              <a:solidFill>
                <a:schemeClr val="accent2">
                  <a:lumMod val="75000"/>
                </a:schemeClr>
              </a:solidFill>
              <a:latin typeface="Verdana" pitchFamily="34" charset="0"/>
            </a:endParaRPr>
          </a:p>
          <a:p>
            <a:pPr marL="285750" lvl="0" indent="-28575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Generovat žádost</a:t>
            </a:r>
          </a:p>
        </p:txBody>
      </p:sp>
    </p:spTree>
    <p:extLst>
      <p:ext uri="{BB962C8B-B14F-4D97-AF65-F5344CB8AC3E}">
        <p14:creationId xmlns:p14="http://schemas.microsoft.com/office/powerpoint/2010/main" val="169972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" y="158785"/>
            <a:ext cx="5168786" cy="984754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Generování formuláře žádosti</a:t>
            </a:r>
            <a:endParaRPr lang="cs-CZ" sz="4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 smtClean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912" y="304614"/>
            <a:ext cx="6678468" cy="818900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6516239" y="2889456"/>
            <a:ext cx="46562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Stáhnout a uložit Žádost o dotaci do PC</a:t>
            </a:r>
            <a:endParaRPr lang="cs-CZ" sz="2400" b="1" dirty="0">
              <a:solidFill>
                <a:schemeClr val="accent2">
                  <a:lumMod val="75000"/>
                </a:schemeClr>
              </a:solidFill>
              <a:latin typeface="Verdana" pitchFamily="34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548" y="1123514"/>
            <a:ext cx="5609065" cy="5726687"/>
          </a:xfrm>
          <a:prstGeom prst="rect">
            <a:avLst/>
          </a:prstGeom>
        </p:spPr>
      </p:pic>
      <p:sp>
        <p:nvSpPr>
          <p:cNvPr id="9" name="Šipka nahoru 8"/>
          <p:cNvSpPr/>
          <p:nvPr/>
        </p:nvSpPr>
        <p:spPr bwMode="auto">
          <a:xfrm rot="5400000" flipH="1">
            <a:off x="3339561" y="5125525"/>
            <a:ext cx="484632" cy="717055"/>
          </a:xfrm>
          <a:prstGeom prst="upArrow">
            <a:avLst/>
          </a:prstGeom>
          <a:solidFill>
            <a:srgbClr val="F36523"/>
          </a:solidFill>
          <a:ln w="3175" cap="flat" cmpd="sng" algn="ctr">
            <a:solidFill>
              <a:srgbClr val="21511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indent="-457200" algn="r" defTabSz="914400" fontAlgn="base">
              <a:spcBef>
                <a:spcPct val="0"/>
              </a:spcBef>
              <a:spcAft>
                <a:spcPct val="0"/>
              </a:spcAft>
            </a:pPr>
            <a:endParaRPr lang="cs-CZ" sz="1600" smtClean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88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ktiva">
  <a:themeElements>
    <a:clrScheme name="Retrospektiva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700</TotalTime>
  <Words>1643</Words>
  <Application>Microsoft Office PowerPoint</Application>
  <PresentationFormat>Vlastní</PresentationFormat>
  <Paragraphs>349</Paragraphs>
  <Slides>35</Slides>
  <Notes>31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36" baseType="lpstr">
      <vt:lpstr>Retrospektiva</vt:lpstr>
      <vt:lpstr>      Seminář k 1. výzvě MAS Havlíčkův kraj z PRV   Fiche 10 Podpora společenských funkcí lesa</vt:lpstr>
      <vt:lpstr>Harmonogram výzvy</vt:lpstr>
      <vt:lpstr>Fiche 10 Podpora společenských funkcí lesa Článek 25 Neproduktivní investice v lesích</vt:lpstr>
      <vt:lpstr>Způsobilé výdaje </vt:lpstr>
      <vt:lpstr>Kritéria přijatelnosti</vt:lpstr>
      <vt:lpstr>Podání žádosti</vt:lpstr>
      <vt:lpstr>Podání žádosti</vt:lpstr>
      <vt:lpstr>Generování formuláře žádosti</vt:lpstr>
      <vt:lpstr>Generování formuláře žádosti</vt:lpstr>
      <vt:lpstr>Formulář ŽoD</vt:lpstr>
      <vt:lpstr>Formulář ŽoD</vt:lpstr>
      <vt:lpstr>Formulář ŽoD</vt:lpstr>
      <vt:lpstr>Formulář ŽoD</vt:lpstr>
      <vt:lpstr>Specifické strany čl. 17.1.a - Zemědělství</vt:lpstr>
      <vt:lpstr>Specifické strany čl. 19.1.b – Podnikání…</vt:lpstr>
      <vt:lpstr>Formulář ŽoD</vt:lpstr>
      <vt:lpstr>Formulář ŽoD</vt:lpstr>
      <vt:lpstr>Formulář ŽoD</vt:lpstr>
      <vt:lpstr>Formulář ŽoD</vt:lpstr>
      <vt:lpstr>Formulář ŽoD</vt:lpstr>
      <vt:lpstr>Formulář ŽoD</vt:lpstr>
      <vt:lpstr>Formulář ŽoD</vt:lpstr>
      <vt:lpstr>Formulář ŽoD</vt:lpstr>
      <vt:lpstr>Kontrola ŽoD</vt:lpstr>
      <vt:lpstr>Podání ŽoD na MAS</vt:lpstr>
      <vt:lpstr>Administrativní kontrola</vt:lpstr>
      <vt:lpstr>Hodnocení projektů</vt:lpstr>
      <vt:lpstr>Hodnocení projektů</vt:lpstr>
      <vt:lpstr>Elektronické podepsání</vt:lpstr>
      <vt:lpstr>Registrace Žádosti o dotaci – ŽADATEL !!</vt:lpstr>
      <vt:lpstr>Registrace Žádosti o dotaci – ŽADATEL !!</vt:lpstr>
      <vt:lpstr>Registrace Žádosti o dotaci – ŽADATEL !!</vt:lpstr>
      <vt:lpstr>Administrace ŽoD na SZIF</vt:lpstr>
      <vt:lpstr>Postupy pro odvolání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Luci</dc:creator>
  <cp:lastModifiedBy>Hajkova</cp:lastModifiedBy>
  <cp:revision>76</cp:revision>
  <dcterms:created xsi:type="dcterms:W3CDTF">2017-01-05T12:34:26Z</dcterms:created>
  <dcterms:modified xsi:type="dcterms:W3CDTF">2018-01-19T11:22:50Z</dcterms:modified>
</cp:coreProperties>
</file>