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84" r:id="rId1"/>
  </p:sldMasterIdLst>
  <p:notesMasterIdLst>
    <p:notesMasterId r:id="rId28"/>
  </p:notesMasterIdLst>
  <p:sldIdLst>
    <p:sldId id="256" r:id="rId2"/>
    <p:sldId id="461" r:id="rId3"/>
    <p:sldId id="476" r:id="rId4"/>
    <p:sldId id="429" r:id="rId5"/>
    <p:sldId id="462" r:id="rId6"/>
    <p:sldId id="452" r:id="rId7"/>
    <p:sldId id="463" r:id="rId8"/>
    <p:sldId id="460" r:id="rId9"/>
    <p:sldId id="440" r:id="rId10"/>
    <p:sldId id="444" r:id="rId11"/>
    <p:sldId id="453" r:id="rId12"/>
    <p:sldId id="477" r:id="rId13"/>
    <p:sldId id="442" r:id="rId14"/>
    <p:sldId id="445" r:id="rId15"/>
    <p:sldId id="446" r:id="rId16"/>
    <p:sldId id="447" r:id="rId17"/>
    <p:sldId id="449" r:id="rId18"/>
    <p:sldId id="450" r:id="rId19"/>
    <p:sldId id="458" r:id="rId20"/>
    <p:sldId id="465" r:id="rId21"/>
    <p:sldId id="472" r:id="rId22"/>
    <p:sldId id="473" r:id="rId23"/>
    <p:sldId id="471" r:id="rId24"/>
    <p:sldId id="474" r:id="rId25"/>
    <p:sldId id="475" r:id="rId26"/>
    <p:sldId id="46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" initials="H" lastIdx="0" clrIdx="0">
    <p:extLst>
      <p:ext uri="{19B8F6BF-5375-455C-9EA6-DF929625EA0E}">
        <p15:presenceInfo xmlns:p15="http://schemas.microsoft.com/office/powerpoint/2012/main" userId="Honz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7DEF7-43ED-4173-BBC3-3CD7F2266C44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AC6B6-C24B-45A5-A84D-E0725E7FC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47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1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4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60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19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7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14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3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8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54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8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C1FFAC-5C90-42B0-844F-B1DF1DA0838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43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amatkovykatalog.cz/usk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nsmascr.cz/op-zp-inf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ona.smetankova@nature.cz" TargetMode="External"/><Relationship Id="rId7" Type="http://schemas.openxmlformats.org/officeDocument/2006/relationships/hyperlink" Target="mailto:dotazy@sfzp.cz" TargetMode="External"/><Relationship Id="rId2" Type="http://schemas.openxmlformats.org/officeDocument/2006/relationships/hyperlink" Target="mailto:Miroslav.krob@mzp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tina.cisova@mzp.cz" TargetMode="External"/><Relationship Id="rId5" Type="http://schemas.openxmlformats.org/officeDocument/2006/relationships/hyperlink" Target="mailto:opzp_expert@nsmascr.cz" TargetMode="External"/><Relationship Id="rId4" Type="http://schemas.openxmlformats.org/officeDocument/2006/relationships/hyperlink" Target="mailto:Jaroslav.cihelka@nature.cz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zp.cz/dokumenty/detail/?id=674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opzp_expert@nsmascr.cz" TargetMode="External"/><Relationship Id="rId2" Type="http://schemas.openxmlformats.org/officeDocument/2006/relationships/hyperlink" Target="mailto:prv_expert@nsmasc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ucie.chlupacova@mze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959" y="758952"/>
            <a:ext cx="8057994" cy="3566160"/>
          </a:xfrm>
        </p:spPr>
        <p:txBody>
          <a:bodyPr>
            <a:normAutofit/>
          </a:bodyPr>
          <a:lstStyle/>
          <a:p>
            <a:r>
              <a:rPr lang="cs-CZ" sz="4000" b="1" dirty="0"/>
              <a:t>PRV – ZMĚNY PRAVIDEL + ČLÁNEK 20</a:t>
            </a:r>
            <a:br>
              <a:rPr lang="cs-CZ" sz="4000" b="1" dirty="0"/>
            </a:br>
            <a:r>
              <a:rPr lang="cs-CZ" sz="4000" b="1" dirty="0"/>
              <a:t>OPŽP – AKTUALITY + KONTAKTY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682420"/>
          </a:xfrm>
        </p:spPr>
        <p:txBody>
          <a:bodyPr>
            <a:normAutofit/>
          </a:bodyPr>
          <a:lstStyle/>
          <a:p>
            <a:r>
              <a:rPr lang="cs-CZ" dirty="0"/>
              <a:t>23.10.2019</a:t>
            </a:r>
          </a:p>
        </p:txBody>
      </p:sp>
      <p:pic>
        <p:nvPicPr>
          <p:cNvPr id="1026" name="Picture 2" descr="http://www.mas-sedlcansko.eu/wp-content/uploads/2014/04/nsmas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89" y="235825"/>
            <a:ext cx="2528419" cy="116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PTP_CZ_RO_B_C 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" y="430483"/>
            <a:ext cx="5638520" cy="97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89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96472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b) MŠ a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171852"/>
            <a:ext cx="8158203" cy="469724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žadatel: obec, DSO, </a:t>
            </a:r>
            <a:r>
              <a:rPr lang="cs-CZ" sz="1800" dirty="0" err="1"/>
              <a:t>p.o</a:t>
            </a:r>
            <a:r>
              <a:rPr lang="cs-CZ" sz="1800" dirty="0"/>
              <a:t>. zřízená obcí nebo DSO, školské PO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pokud není zřizovatelem školy obec nebo DSO – režim de </a:t>
            </a:r>
            <a:r>
              <a:rPr lang="cs-CZ" dirty="0" err="1"/>
              <a:t>minimis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 ZŠ lze podpořit pouze kmenové učebny, sborovny, kabinety nesloužící pro odborné předměty, školní knihovny (NE nákup knih), technické místnosti, družiny a jídelny včetně souvisejícího zázemí a souvisejících úprav budovy školy</a:t>
            </a:r>
          </a:p>
          <a:p>
            <a:pPr lvl="0"/>
            <a:r>
              <a:rPr lang="cs-CZ" sz="1800" dirty="0"/>
              <a:t>- rekonstrukce/rozšíření mateřské/základní školy a jejího zázemí a doprovodného stravovacího a hygienického zařízení; </a:t>
            </a:r>
            <a:r>
              <a:rPr lang="cs-CZ" sz="1800" dirty="0">
                <a:solidFill>
                  <a:schemeClr val="accent2"/>
                </a:solidFill>
              </a:rPr>
              <a:t>venkovní mobiliář a herní prvky v případě mateřské školy</a:t>
            </a:r>
          </a:p>
          <a:p>
            <a:pPr lvl="0"/>
            <a:r>
              <a:rPr lang="cs-CZ" sz="1800" dirty="0"/>
              <a:t>- pořízení technologií a dalšího vybavení mateřské/základní školy, či doprovodného stravovacího zařízení – </a:t>
            </a:r>
            <a:r>
              <a:rPr lang="cs-CZ" sz="1800" dirty="0">
                <a:solidFill>
                  <a:schemeClr val="accent2"/>
                </a:solidFill>
              </a:rPr>
              <a:t>veřejné stravování </a:t>
            </a:r>
            <a:r>
              <a:rPr lang="cs-CZ" sz="1600" dirty="0">
                <a:solidFill>
                  <a:schemeClr val="accent2"/>
                </a:solidFill>
              </a:rPr>
              <a:t>pouze v režimu </a:t>
            </a:r>
            <a:r>
              <a:rPr lang="cs-CZ" sz="1600" dirty="0" err="1">
                <a:solidFill>
                  <a:schemeClr val="accent2"/>
                </a:solidFill>
              </a:rPr>
              <a:t>deminimis</a:t>
            </a:r>
            <a:r>
              <a:rPr lang="cs-CZ" sz="1600" dirty="0">
                <a:solidFill>
                  <a:schemeClr val="accent2"/>
                </a:solidFill>
              </a:rPr>
              <a:t> - Předmět dotace může být využit na vedlejší, hospodářskou činnost, pokud tato činnost nepřesáhne 20 % celkové využívané kapacity podpořené infrastruktury.</a:t>
            </a:r>
          </a:p>
          <a:p>
            <a:pPr lvl="0"/>
            <a:r>
              <a:rPr lang="cs-CZ" sz="1800" dirty="0"/>
              <a:t>- doplňující výdaje jako součást projektu (úprava povrchů, výstavba odstavných ploch a parkovacích stání, výstavba přístupové cesty v areálu školy, oplocení; venkovní mobiliář a herní prvky v případě základní školy) - </a:t>
            </a:r>
            <a:r>
              <a:rPr lang="cs-CZ" sz="1800" dirty="0">
                <a:solidFill>
                  <a:schemeClr val="accent2"/>
                </a:solidFill>
              </a:rPr>
              <a:t>max. 30% projektu</a:t>
            </a:r>
            <a:endParaRPr lang="cs-CZ" sz="1800" dirty="0"/>
          </a:p>
          <a:p>
            <a:r>
              <a:rPr lang="cs-CZ" sz="1800" dirty="0">
                <a:solidFill>
                  <a:schemeClr val="accent2"/>
                </a:solidFill>
              </a:rPr>
              <a:t>od podání </a:t>
            </a:r>
            <a:r>
              <a:rPr lang="cs-CZ" sz="1800" dirty="0" err="1">
                <a:solidFill>
                  <a:schemeClr val="accent2"/>
                </a:solidFill>
              </a:rPr>
              <a:t>ŽoD</a:t>
            </a:r>
            <a:r>
              <a:rPr lang="cs-CZ" sz="1800" dirty="0">
                <a:solidFill>
                  <a:schemeClr val="accent2"/>
                </a:solidFill>
              </a:rPr>
              <a:t> na MAS do podání </a:t>
            </a:r>
            <a:r>
              <a:rPr lang="cs-CZ" sz="1800" dirty="0" err="1">
                <a:solidFill>
                  <a:schemeClr val="accent2"/>
                </a:solidFill>
              </a:rPr>
              <a:t>ŽoP</a:t>
            </a:r>
            <a:r>
              <a:rPr lang="cs-CZ" sz="1800" dirty="0">
                <a:solidFill>
                  <a:schemeClr val="accent2"/>
                </a:solidFill>
              </a:rPr>
              <a:t> na MAS  nesmí dojít k navýšení kapacity školy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9033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23105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b) MŠ a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58203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2"/>
                </a:solidFill>
              </a:rPr>
              <a:t>Nejen soulad s PRO, ale nutný soulad projektu s MAP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Dokument prokazující soulad s Místním akčním plánem vzdělávání – tabulka projektových záměrů pro PRV jako součást Strategického rámce MAP s vyznačením odpovídajícího projektu  </a:t>
            </a:r>
            <a:r>
              <a:rPr lang="cs-CZ" sz="1800" dirty="0"/>
              <a:t>- potvrzený předsedou řídícího výboru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2"/>
                </a:solidFill>
              </a:rPr>
              <a:t>PŘÍLOHA 22 SOULAD PROJEKTU S MAP BUDE SOUČÁSTÍ PRAVIDEL 19.2.1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2"/>
                </a:solidFill>
              </a:rPr>
              <a:t>Nezpůsobilé výdaje</a:t>
            </a:r>
            <a:r>
              <a:rPr lang="cs-CZ" sz="1800" dirty="0">
                <a:solidFill>
                  <a:schemeClr val="accent2"/>
                </a:solidFill>
              </a:rPr>
              <a:t>: </a:t>
            </a:r>
            <a:r>
              <a:rPr lang="cs-CZ" sz="1800" dirty="0"/>
              <a:t>prostory pro sportovní aktivity, kotle na uhlí, včetně kombinovaných (uhlí/biomasa), kotle na zemní plyn, tepelná čerpadla, systémy nuceného větrání s rekuperací odpadního tepla a instalace solárně-termických kolektorů, opláštění nad 200 tis. Kč.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7127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23105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b) MŠ a ZŠ – soulad s 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58203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24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4A84AE-5690-4BBD-9E6F-0AF83FAC5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97" y="1034877"/>
            <a:ext cx="7955948" cy="531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49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8514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c) Hasičské zbrojnice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žadatel: obce nebo svazek obcí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investice do staveb a vybavení hasičských zbrojnic přímo souvisejících s výkonem služby jednotek sboru dobrovolných hasičů obce </a:t>
            </a:r>
            <a:r>
              <a:rPr lang="cs-CZ" b="1" dirty="0">
                <a:solidFill>
                  <a:schemeClr val="accent2"/>
                </a:solidFill>
              </a:rPr>
              <a:t>JPO V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rekonstrukce/</a:t>
            </a:r>
            <a:r>
              <a:rPr lang="cs-CZ" sz="2000" b="1" dirty="0">
                <a:solidFill>
                  <a:srgbClr val="C00000"/>
                </a:solidFill>
              </a:rPr>
              <a:t>obnova</a:t>
            </a:r>
            <a:r>
              <a:rPr lang="cs-CZ" sz="2000" dirty="0"/>
              <a:t>/rozšíření hasičské zbrojnice vč. příslušného zázemí (šatny, umývárny, toalety)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pořízení strojů, technologií a dalšího vybavení hasičské zbrojnice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doplňující výdaje jako součást projektu (úprava povrchů, výstavba/úprava přístupové cesty) - tvoří maximálně 30% projektu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accent2"/>
                </a:solidFill>
              </a:rPr>
              <a:t>zázemí pro spolkový život pro hasiče v oblasti podpory f)</a:t>
            </a:r>
          </a:p>
        </p:txBody>
      </p:sp>
    </p:spTree>
    <p:extLst>
      <p:ext uri="{BB962C8B-B14F-4D97-AF65-F5344CB8AC3E}">
        <p14:creationId xmlns:p14="http://schemas.microsoft.com/office/powerpoint/2010/main" val="156744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67493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d) Obchody pro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296141"/>
            <a:ext cx="7735116" cy="440332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žadatelé: obce nebo DSO, </a:t>
            </a:r>
            <a:r>
              <a:rPr lang="cs-CZ" dirty="0" err="1"/>
              <a:t>PřO</a:t>
            </a:r>
            <a:r>
              <a:rPr lang="cs-CZ" dirty="0"/>
              <a:t> zřízená obcí nebo DSO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Nemusí provozovat žadatel - provozovatel obchodu musí být vybrán za otevřených, transparentních a nediskriminačních podmínek se zohledněním pravidel pro zadávání VZ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2"/>
                </a:solidFill>
              </a:rPr>
              <a:t>podpora v režimu de </a:t>
            </a:r>
            <a:r>
              <a:rPr lang="cs-CZ" sz="1800" b="1" dirty="0" err="1">
                <a:solidFill>
                  <a:schemeClr val="accent2"/>
                </a:solidFill>
              </a:rPr>
              <a:t>minimis</a:t>
            </a:r>
            <a:endParaRPr lang="cs-CZ" sz="1800" b="1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Investice do obchodu zejm. se smíšeným zbožím (prodejny, mobilní i stabilní stánky)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výstavba/rekonstrukce budov či stánků pro obchod včetně zázemí (šatny, umývárny, toalety)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pořízení technologií a dalšího vybavení pro obchod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pojízdná prodejna (pořízení užitkových vozů kategorie N1 a N2 bez podkategorie G) včetně technologií a dalšího vybavení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doplňující výdaje jako součást projektu (úprava povrchů, výstavba odstavných ploch a parkovacích stání, oplocení, venkovní mobiliář, zabezpečovací prvky) - tvoří maximálně 30% projektu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1974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59" y="-388099"/>
            <a:ext cx="7543800" cy="1450757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e) Vybrané 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220833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žadatel: obec nebo svazek obcí, </a:t>
            </a:r>
            <a:r>
              <a:rPr lang="cs-CZ" dirty="0" err="1"/>
              <a:t>PřO</a:t>
            </a:r>
            <a:r>
              <a:rPr lang="cs-CZ" dirty="0"/>
              <a:t> zřízená obcí nebo DSO, </a:t>
            </a:r>
            <a:br>
              <a:rPr lang="cs-CZ" dirty="0"/>
            </a:br>
            <a:r>
              <a:rPr lang="cs-CZ" dirty="0"/>
              <a:t>NNO, církve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/>
              <a:t>NNO musí mít historii min. 2 roky před podáním </a:t>
            </a:r>
            <a:r>
              <a:rPr lang="cs-CZ" sz="2000" dirty="0" err="1"/>
              <a:t>ŽoD</a:t>
            </a:r>
            <a:r>
              <a:rPr lang="cs-CZ" sz="2000" dirty="0"/>
              <a:t> na MAS oblasti předmětu dotace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Obnova a zhodnocení nemovitého kulturního dědictví - zapsané ve veřejném ÚSKP ČR: </a:t>
            </a:r>
            <a:r>
              <a:rPr lang="cs-CZ" dirty="0">
                <a:hlinkClick r:id="rId2"/>
              </a:rPr>
              <a:t>https://pamatkovykatalog.cz/uskp</a:t>
            </a:r>
            <a:endParaRPr lang="cs-CZ" dirty="0"/>
          </a:p>
          <a:p>
            <a:pPr lvl="0"/>
            <a:r>
              <a:rPr lang="cs-CZ" dirty="0"/>
              <a:t>obnova a zhodnocení kulturních objektů a prvků </a:t>
            </a:r>
          </a:p>
          <a:p>
            <a:pPr lvl="0"/>
            <a:r>
              <a:rPr lang="cs-CZ" dirty="0"/>
              <a:t>doplňující výdaje jako součást projektu (úprava povrchů, výstavba odstavných ploch a parkovacích stání, oplocení, venkovní mobiliář, informační tabule) - tvoří maximálně 30%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kromě NKP a UNESCO vč. indikativního seznamu k 1.1.2014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Soulad se stanoviskem NPÚ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232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f) Kulturní a spolková zařízení včetně knihoven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982838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žadatel: obec nebo DSO, </a:t>
            </a:r>
            <a:r>
              <a:rPr lang="cs-CZ" dirty="0" err="1"/>
              <a:t>PřO</a:t>
            </a:r>
            <a:r>
              <a:rPr lang="cs-CZ" dirty="0"/>
              <a:t> zřízená obcí nebo DSO, </a:t>
            </a:r>
            <a:br>
              <a:rPr lang="cs-CZ" dirty="0"/>
            </a:br>
            <a:r>
              <a:rPr lang="cs-CZ" dirty="0"/>
              <a:t>NNO, církve (NNO musí mít historii min. 2 roky před </a:t>
            </a:r>
            <a:r>
              <a:rPr lang="cs-CZ" dirty="0" err="1"/>
              <a:t>ŽoD</a:t>
            </a:r>
            <a:r>
              <a:rPr lang="cs-CZ" dirty="0"/>
              <a:t> na MAS v oblasti předmětu dotace)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rekonstrukce/</a:t>
            </a:r>
            <a:r>
              <a:rPr lang="cs-CZ" b="1" dirty="0">
                <a:solidFill>
                  <a:srgbClr val="C00000"/>
                </a:solidFill>
              </a:rPr>
              <a:t>obnova</a:t>
            </a:r>
            <a:r>
              <a:rPr lang="cs-CZ" dirty="0"/>
              <a:t>/rozšíření kulturního a spolkového zařízení, i zázemí (šatny, umývárny, toalety) včetně obecních knihoven (obecní, kulturní, spolkové a víceúčelové domy, společenské, koncertní </a:t>
            </a:r>
            <a:br>
              <a:rPr lang="cs-CZ" dirty="0"/>
            </a:br>
            <a:r>
              <a:rPr lang="cs-CZ" dirty="0"/>
              <a:t>a divadelní sály, kina, klubovny, sokolovny, orlovny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pořízení technologií a dalšího vybavení pro kulturní a spolkovou činnost včetně obecních knihoven (</a:t>
            </a:r>
            <a:r>
              <a:rPr lang="cs-CZ" dirty="0">
                <a:solidFill>
                  <a:schemeClr val="accent2"/>
                </a:solidFill>
              </a:rPr>
              <a:t>NE NÁKUP KNIH</a:t>
            </a:r>
            <a:r>
              <a:rPr lang="cs-CZ" dirty="0"/>
              <a:t>)</a:t>
            </a:r>
            <a:endParaRPr lang="cs-CZ" baseline="30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doplňující výdaje jako součást projektu (úprava povrchů, výstavba odstavných ploch a parkovacích stání, oplocení, venkovní mobiliář, i  </a:t>
            </a:r>
            <a:r>
              <a:rPr lang="cs-CZ" dirty="0" err="1"/>
              <a:t>nformační</a:t>
            </a:r>
            <a:r>
              <a:rPr lang="cs-CZ" dirty="0"/>
              <a:t> tabule, zabezpečovací prvky) - tvoří maximálně 30% projektu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2"/>
                </a:solidFill>
              </a:rPr>
              <a:t>nezpůsobilé: hřiště a prostory pro sportovní aktivity </a:t>
            </a:r>
            <a:br>
              <a:rPr lang="cs-CZ" sz="2400" dirty="0">
                <a:solidFill>
                  <a:srgbClr val="FF0000"/>
                </a:solidFill>
              </a:rPr>
            </a:b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21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0230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g) Stezky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233996"/>
            <a:ext cx="8083046" cy="46350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žadatelé: obec nebo DSO, </a:t>
            </a:r>
            <a:r>
              <a:rPr lang="cs-CZ" dirty="0" err="1"/>
              <a:t>PřO</a:t>
            </a:r>
            <a:r>
              <a:rPr lang="cs-CZ" dirty="0"/>
              <a:t> zřízená obcí nebo DSO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Podpora veřejně přístupných pěších a lyžařských stezek, </a:t>
            </a:r>
            <a:r>
              <a:rPr lang="cs-CZ" dirty="0" err="1"/>
              <a:t>hippostezek</a:t>
            </a:r>
            <a:r>
              <a:rPr lang="cs-CZ" dirty="0"/>
              <a:t> a dalších tematických stezek mimo území </a:t>
            </a:r>
            <a:r>
              <a:rPr lang="cs-CZ" dirty="0">
                <a:solidFill>
                  <a:schemeClr val="tx1"/>
                </a:solidFill>
              </a:rPr>
              <a:t>lesa a </a:t>
            </a:r>
            <a:r>
              <a:rPr lang="cs-CZ" dirty="0" err="1">
                <a:solidFill>
                  <a:schemeClr val="tx1"/>
                </a:solidFill>
              </a:rPr>
              <a:t>intravilán</a:t>
            </a:r>
            <a:r>
              <a:rPr lang="cs-CZ" dirty="0">
                <a:solidFill>
                  <a:schemeClr val="tx1"/>
                </a:solidFill>
              </a:rPr>
              <a:t> obce (výjimkou je značení)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výstavba/rekonstrukce/obnova a rozšíření veřejně přístupné pěší a lyžařské stezky, </a:t>
            </a:r>
            <a:r>
              <a:rPr lang="cs-CZ" dirty="0" err="1"/>
              <a:t>hippostezky</a:t>
            </a:r>
            <a:r>
              <a:rPr lang="cs-CZ" dirty="0"/>
              <a:t> a další tematické stezky vč. značení, směrových a informačních tabulí či interaktivních prvků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odpočinková stanoviště, přístřešky, herní a naučné prvky, fitness prvky, mostky, lávky, vyhlídky, zábradlí, úvaziště pro koně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doplňující výdaje jako součást projektu (zařízení k odkládání odpadků, veřejné toalety) - tvoří maximálně 30%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ZCHÚ nebo Natura 2000 nelze interpretovat předmět ochrany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2"/>
                </a:solidFill>
              </a:rPr>
              <a:t>nezpůsobilé: cyklostezky, </a:t>
            </a:r>
            <a:r>
              <a:rPr lang="cs-CZ" dirty="0" err="1">
                <a:solidFill>
                  <a:schemeClr val="accent2"/>
                </a:solidFill>
              </a:rPr>
              <a:t>singletreky</a:t>
            </a:r>
            <a:r>
              <a:rPr lang="cs-CZ" dirty="0">
                <a:solidFill>
                  <a:schemeClr val="accent2"/>
                </a:solidFill>
              </a:rPr>
              <a:t>, in-line dráhy, </a:t>
            </a:r>
            <a:r>
              <a:rPr lang="cs-CZ" dirty="0" err="1">
                <a:solidFill>
                  <a:schemeClr val="accent2"/>
                </a:solidFill>
              </a:rPr>
              <a:t>ferrata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088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60456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h) Muzea a expozice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65835"/>
            <a:ext cx="7543801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žadatelé: obec nebo DSO, </a:t>
            </a:r>
            <a:r>
              <a:rPr lang="cs-CZ" dirty="0" err="1"/>
              <a:t>p.o</a:t>
            </a:r>
            <a:r>
              <a:rPr lang="cs-CZ" dirty="0"/>
              <a:t>. zřízená obcí nebo DSO (</a:t>
            </a:r>
            <a:r>
              <a:rPr lang="cs-CZ" dirty="0">
                <a:solidFill>
                  <a:schemeClr val="accent2"/>
                </a:solidFill>
              </a:rPr>
              <a:t>DE MINIMIS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rekonstrukce/obnova/rozšíření budov a ploch pro realizaci </a:t>
            </a:r>
            <a:r>
              <a:rPr lang="cs-CZ" dirty="0">
                <a:solidFill>
                  <a:schemeClr val="accent2"/>
                </a:solidFill>
              </a:rPr>
              <a:t>výstavních expozic a muzeí </a:t>
            </a:r>
            <a:r>
              <a:rPr lang="cs-CZ" dirty="0"/>
              <a:t>s nabídkou místních kulturních a historických zajímavostí s vazbou na místní historii, kulturní a umělecké aktivity a tradiční lidovou kulturu </a:t>
            </a:r>
            <a:r>
              <a:rPr lang="cs-CZ" dirty="0">
                <a:solidFill>
                  <a:schemeClr val="accent2"/>
                </a:solidFill>
              </a:rPr>
              <a:t>včetně zázemí </a:t>
            </a:r>
            <a:r>
              <a:rPr lang="cs-CZ" dirty="0"/>
              <a:t>(šatny, umývárny, toalety)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2"/>
                </a:solidFill>
              </a:rPr>
              <a:t>pořízení technologií a dalšího vybavení </a:t>
            </a:r>
            <a:r>
              <a:rPr lang="cs-CZ" dirty="0"/>
              <a:t>(zejm. vitrín, panelů, informačních tabulí, osvětlení, audiovizuální techniky, počítačové techniky – hardware, software, </a:t>
            </a:r>
            <a:br>
              <a:rPr lang="cs-CZ" dirty="0"/>
            </a:br>
            <a:r>
              <a:rPr lang="cs-CZ" dirty="0"/>
              <a:t>zabezpečovacího zařízení)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doplňující výdaje jako součást projektu (úprava povrchů, výstavba odstavných a parkovacích stání, oplocení, venkovní mobiliář, informační cedule) - tvoří maximálně 30%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2"/>
                </a:solidFill>
              </a:rPr>
              <a:t>Nezpůsobilé: EXPONÁTY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3103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87594"/>
          </a:xfrm>
        </p:spPr>
        <p:txBody>
          <a:bodyPr>
            <a:normAutofit/>
          </a:bodyPr>
          <a:lstStyle/>
          <a:p>
            <a:r>
              <a:rPr lang="cs-CZ" b="1" dirty="0"/>
              <a:t>OBECNÉ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02166"/>
            <a:ext cx="7543801" cy="40669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CA1AA5-954D-4C08-9D1C-F7B969F02BC2}"/>
              </a:ext>
            </a:extLst>
          </p:cNvPr>
          <p:cNvSpPr/>
          <p:nvPr/>
        </p:nvSpPr>
        <p:spPr>
          <a:xfrm>
            <a:off x="777240" y="1802166"/>
            <a:ext cx="688418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Přípustné způsoby uspořádání právních vztahů k nemovitostem, na kterých jsou realizovány </a:t>
            </a: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stavební výdaje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, jsou: vlastnictví, spoluvlastnictví s min. 50% podílem, věcné břemeno a právo stavby. </a:t>
            </a:r>
          </a:p>
          <a:p>
            <a:pPr marL="285750" lvl="0" indent="-285750" algn="just"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Přípustné způsoby uspořádání právních vztahů k nemovitostem, do kterých budou umístěny </a:t>
            </a: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podpořené technologie nebo vybavení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, jsou: vlastnictví, spoluvlastnictví s min. 50% spoluvlastnickým podílem, nájem, věcné břemeno a právo stavby. </a:t>
            </a:r>
          </a:p>
          <a:p>
            <a:pPr marL="285750" lvl="0" indent="-285750" algn="just"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/>
              <a:t>Za vlastnictví se pro účely tohoto ustanovení těchto Pravidel považuje i SJM či </a:t>
            </a:r>
            <a:r>
              <a:rPr lang="cs-CZ" b="1" dirty="0"/>
              <a:t>vlastnictví zřizovatele</a:t>
            </a:r>
            <a:r>
              <a:rPr lang="cs-CZ" dirty="0"/>
              <a:t>/zakladatele v případě právnických osob zřízených/založených obcemi/svazky obcí. </a:t>
            </a:r>
            <a:endParaRPr lang="cs-CZ" b="1" dirty="0">
              <a:solidFill>
                <a:schemeClr val="accent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3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2963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ZMĚNY V OBECNÝCH PRAVIDLECH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216240"/>
            <a:ext cx="7543801" cy="4652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platnost od prosince 2019)</a:t>
            </a:r>
            <a:endParaRPr lang="cs-CZ" sz="22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200" dirty="0"/>
              <a:t>Žadatel </a:t>
            </a:r>
            <a:r>
              <a:rPr lang="cs-CZ" sz="2200" b="1" dirty="0">
                <a:solidFill>
                  <a:schemeClr val="accent2"/>
                </a:solidFill>
              </a:rPr>
              <a:t>nemusí dokládat čestné prohlášení o skutečném majiteli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200" b="1" dirty="0">
                <a:solidFill>
                  <a:schemeClr val="accent2"/>
                </a:solidFill>
              </a:rPr>
              <a:t>PORTÁL FARMÁŘ </a:t>
            </a:r>
            <a:r>
              <a:rPr lang="cs-CZ" sz="2200" dirty="0">
                <a:solidFill>
                  <a:schemeClr val="tx1"/>
                </a:solidFill>
              </a:rPr>
              <a:t>– doručení = přihlášení nebo 10 dnů od doručení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200" dirty="0"/>
              <a:t>Lze nastavit 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min. a max. výši způsobilých výdajů v jednotlivých </a:t>
            </a:r>
            <a:r>
              <a:rPr lang="cs-CZ" sz="2200" b="1" dirty="0" err="1">
                <a:solidFill>
                  <a:schemeClr val="accent1">
                    <a:lumMod val="75000"/>
                  </a:schemeClr>
                </a:solidFill>
              </a:rPr>
              <a:t>fichích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/>
              <a:t>např. min. ZV 100 tis. Kč a max. ZV 500 tis. Kč (hranice je 50 tis. – 5 mil. Kč) – už v minulých pravidlech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200" dirty="0"/>
              <a:t> pravomocný </a:t>
            </a:r>
            <a:r>
              <a:rPr lang="cs-CZ" sz="2200" b="1" dirty="0">
                <a:solidFill>
                  <a:schemeClr val="accent2"/>
                </a:solidFill>
              </a:rPr>
              <a:t>správní akt SÚ nejpozději k registraci na SZIF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200" b="1" dirty="0">
                <a:solidFill>
                  <a:schemeClr val="accent2"/>
                </a:solidFill>
              </a:rPr>
              <a:t> Nezpůsobilý výdaj: </a:t>
            </a:r>
            <a:r>
              <a:rPr lang="cs-CZ" sz="2200" dirty="0"/>
              <a:t>výdaje na objekt sloužící k umístění (parkování) vozidel</a:t>
            </a:r>
            <a:endParaRPr lang="cs-CZ" sz="2200" b="1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479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0"/>
            <a:ext cx="7543800" cy="2059619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OPŽP – AKTUALITY </a:t>
            </a:r>
            <a:r>
              <a:rPr lang="cs-CZ" b="1" dirty="0">
                <a:hlinkClick r:id="rId2"/>
              </a:rPr>
              <a:t>WWW.NSMASCR.CZ/op-zp-info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72A4669-AC6E-4AD3-940B-0CBEC614C8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752" y="1772880"/>
            <a:ext cx="6815386" cy="451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11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49738"/>
          </a:xfrm>
        </p:spPr>
        <p:txBody>
          <a:bodyPr>
            <a:normAutofit/>
          </a:bodyPr>
          <a:lstStyle/>
          <a:p>
            <a:r>
              <a:rPr lang="cs-CZ" sz="4000" b="1" dirty="0"/>
              <a:t>OPŽP – KONTAKTY V PROCESU VÝZEV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985422"/>
            <a:ext cx="7717359" cy="4883672"/>
          </a:xfrm>
        </p:spPr>
        <p:txBody>
          <a:bodyPr>
            <a:noAutofit/>
          </a:bodyPr>
          <a:lstStyle/>
          <a:p>
            <a:pPr lvl="0"/>
            <a:r>
              <a:rPr lang="cs-CZ" sz="1800" dirty="0">
                <a:solidFill>
                  <a:schemeClr val="accent2"/>
                </a:solidFill>
              </a:rPr>
              <a:t>Dokumentaci pro vyhlášení výzvy MAS </a:t>
            </a:r>
            <a:r>
              <a:rPr lang="cs-CZ" sz="1800" dirty="0"/>
              <a:t>(text výzvy, hodnotící kritéria, interní postupy), včetně následného schválení výzvy MS2014+, žádosti o  Ing. Miroslavem Krobem, MŽP, Tel.: 267122647, 734 186 619, e-mail: </a:t>
            </a:r>
            <a:r>
              <a:rPr lang="cs-CZ" sz="1800" u="sng" dirty="0">
                <a:hlinkClick r:id="rId2"/>
              </a:rPr>
              <a:t>Miroslav.krob@mzp.cz</a:t>
            </a:r>
            <a:r>
              <a:rPr lang="cs-CZ" sz="1800" dirty="0"/>
              <a:t>    </a:t>
            </a:r>
          </a:p>
          <a:p>
            <a:pPr lvl="0"/>
            <a:r>
              <a:rPr lang="cs-CZ" sz="1800" dirty="0"/>
              <a:t>Žadatelé do MAS, mohou konzultovat na </a:t>
            </a:r>
            <a:r>
              <a:rPr lang="cs-CZ" sz="1800" dirty="0">
                <a:solidFill>
                  <a:schemeClr val="accent2"/>
                </a:solidFill>
              </a:rPr>
              <a:t>regionálním pracovišti AOPK</a:t>
            </a:r>
            <a:r>
              <a:rPr lang="cs-CZ" sz="1800" dirty="0"/>
              <a:t>. Doporučujeme se této konzultace za MAS zúčastnit. </a:t>
            </a:r>
          </a:p>
          <a:p>
            <a:pPr lvl="0"/>
            <a:r>
              <a:rPr lang="cs-CZ" sz="1800" dirty="0"/>
              <a:t>Konzultace k vyhodnocování formálních kritérií a přijatelnost projektů konzultujte s Ing. Soňou Smetankovou, email: </a:t>
            </a:r>
            <a:r>
              <a:rPr lang="cs-CZ" sz="1800" u="sng" dirty="0">
                <a:hlinkClick r:id="rId3"/>
              </a:rPr>
              <a:t>sona.smetankova@nature.cz</a:t>
            </a:r>
            <a:r>
              <a:rPr lang="cs-CZ" sz="1800" dirty="0"/>
              <a:t>, tel.: 734 186 619, nebo </a:t>
            </a:r>
            <a:r>
              <a:rPr lang="cs-CZ" sz="1800" dirty="0">
                <a:hlinkClick r:id="rId4"/>
              </a:rPr>
              <a:t>Jaroslav.cihelka@nature.cz</a:t>
            </a:r>
            <a:r>
              <a:rPr lang="cs-CZ" sz="1800" dirty="0"/>
              <a:t>, tel.: 283 069 208 </a:t>
            </a:r>
          </a:p>
          <a:p>
            <a:pPr lvl="0"/>
            <a:r>
              <a:rPr lang="cs-CZ" sz="1800" dirty="0"/>
              <a:t>Konzultace projektových záměrů posílejte na tento mail: </a:t>
            </a:r>
            <a:r>
              <a:rPr lang="cs-CZ" sz="1800" u="sng" dirty="0">
                <a:hlinkClick r:id="rId5"/>
              </a:rPr>
              <a:t>opzp_expert@nsmascr.cz</a:t>
            </a:r>
            <a:r>
              <a:rPr lang="cs-CZ" sz="1800" dirty="0"/>
              <a:t> </a:t>
            </a:r>
          </a:p>
          <a:p>
            <a:pPr lvl="0"/>
            <a:r>
              <a:rPr lang="cs-CZ" sz="1800" dirty="0"/>
              <a:t>Postoupení </a:t>
            </a:r>
            <a:r>
              <a:rPr lang="cs-CZ" sz="1800" dirty="0" err="1"/>
              <a:t>předvybraných</a:t>
            </a:r>
            <a:r>
              <a:rPr lang="cs-CZ" sz="1800" dirty="0"/>
              <a:t> projektů ŘO Ing. Miroslavu Krobovi na mail: </a:t>
            </a:r>
            <a:r>
              <a:rPr lang="cs-CZ" sz="1800" u="sng" dirty="0">
                <a:hlinkClick r:id="rId2"/>
              </a:rPr>
              <a:t>Miroslav.krob@mzp.cz</a:t>
            </a:r>
            <a:r>
              <a:rPr lang="cs-CZ" sz="1800" dirty="0"/>
              <a:t> </a:t>
            </a:r>
          </a:p>
          <a:p>
            <a:pPr lvl="0"/>
            <a:r>
              <a:rPr lang="cs-CZ" sz="1800" dirty="0"/>
              <a:t>Technická podpora systému: Ing Martina </a:t>
            </a:r>
            <a:r>
              <a:rPr lang="cs-CZ" sz="1800" dirty="0" err="1"/>
              <a:t>Císová</a:t>
            </a:r>
            <a:r>
              <a:rPr lang="cs-CZ" sz="1800" dirty="0"/>
              <a:t>, Telefon: 267122514Email: </a:t>
            </a:r>
            <a:r>
              <a:rPr lang="cs-CZ" sz="1800" u="sng" dirty="0">
                <a:hlinkClick r:id="rId6"/>
              </a:rPr>
              <a:t>martina.cisova@mzp.cz</a:t>
            </a:r>
            <a:endParaRPr lang="cs-CZ" sz="1800" dirty="0"/>
          </a:p>
          <a:p>
            <a:pPr lvl="0"/>
            <a:r>
              <a:rPr lang="cs-CZ" sz="1800" dirty="0"/>
              <a:t>Otázky ohledně financování a podmínek výběrových řízení směřujte na infolinku SFŽP</a:t>
            </a:r>
            <a:r>
              <a:rPr lang="cs-CZ" sz="1800" dirty="0">
                <a:solidFill>
                  <a:schemeClr val="tx1"/>
                </a:solidFill>
              </a:rPr>
              <a:t>, </a:t>
            </a:r>
            <a:r>
              <a:rPr lang="cs-CZ" sz="180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dotazy@sfzp.cz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/>
              <a:t>Tel.: 267 994 300</a:t>
            </a:r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6793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OPŽP - AKTUALITY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23. VERZE PRAVIDEL</a:t>
            </a:r>
            <a:endParaRPr lang="cs-CZ" dirty="0"/>
          </a:p>
          <a:p>
            <a:pPr algn="just"/>
            <a:r>
              <a:rPr lang="cs-CZ" dirty="0"/>
              <a:t>27. 08.2019, vstoupila v platnost 23. verze Pravidel pro žadatele a příjemce podpory v OPŽP 2014 – 2020 (</a:t>
            </a:r>
            <a:r>
              <a:rPr lang="cs-CZ" dirty="0" err="1"/>
              <a:t>PrŽaP</a:t>
            </a:r>
            <a:r>
              <a:rPr lang="cs-CZ" dirty="0"/>
              <a:t>). </a:t>
            </a:r>
            <a:r>
              <a:rPr lang="cs-CZ" u="sng" dirty="0">
                <a:hlinkClick r:id="rId2"/>
              </a:rPr>
              <a:t>Aktuální znění dokumentu je zveřejněno na internetových stránkách OPŽP</a:t>
            </a:r>
            <a:r>
              <a:rPr lang="cs-CZ" dirty="0"/>
              <a:t>.</a:t>
            </a:r>
          </a:p>
          <a:p>
            <a:endParaRPr lang="cs-CZ" sz="2400" b="1" dirty="0"/>
          </a:p>
          <a:p>
            <a:r>
              <a:rPr lang="cs-CZ" dirty="0"/>
              <a:t>V případě, že má MAS aktuálně vyhlášenou výzvu na SC 4.4 a neeviduje žádné zaregistrované projekty, </a:t>
            </a:r>
            <a:r>
              <a:rPr lang="cs-CZ" b="1" dirty="0">
                <a:solidFill>
                  <a:schemeClr val="accent2"/>
                </a:solidFill>
              </a:rPr>
              <a:t>doporučujeme výzvu nemodifikovat (neprodlužovat) a naopak otevřít novou výzvu na daný SC</a:t>
            </a:r>
            <a:r>
              <a:rPr lang="cs-CZ" dirty="0"/>
              <a:t>, která již bude vyhlášena v době platnosti nových Pravidel (verze 23) a tudíž se na ni mj. budou vztahovat i výše uvedené změny, které pro potencionální žadatele mohou být zajímavější. </a:t>
            </a:r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3229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OPŽP - AKTUALITY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Harmonogram vyhlášených výzev OPŽP, který je zveřejněn v dokumentaci výzev OPŽP.</a:t>
            </a:r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>
                <a:solidFill>
                  <a:schemeClr val="accent2"/>
                </a:solidFill>
              </a:rPr>
              <a:t>U výzev 87. a 88. probíhá příjem žádostí do 2.1.2020.</a:t>
            </a:r>
            <a:endParaRPr lang="cs-CZ" sz="2400" dirty="0">
              <a:solidFill>
                <a:schemeClr val="accent2"/>
              </a:solidFill>
            </a:endParaRPr>
          </a:p>
          <a:p>
            <a:r>
              <a:rPr lang="cs-CZ" sz="2400" b="1" dirty="0">
                <a:solidFill>
                  <a:schemeClr val="accent2"/>
                </a:solidFill>
              </a:rPr>
              <a:t>U výzev 127. a 128. probíhá příjem žádostí do 6.1.2020.</a:t>
            </a:r>
          </a:p>
          <a:p>
            <a:endParaRPr lang="cs-CZ" sz="2400" b="1" dirty="0"/>
          </a:p>
          <a:p>
            <a:r>
              <a:rPr lang="cs-CZ" sz="2400" b="1" dirty="0"/>
              <a:t>Závazné termíny, pak už nelze výzvy vyhlásit!</a:t>
            </a:r>
          </a:p>
          <a:p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0078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OPŽP – 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840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600" b="1" u="sng" dirty="0">
                <a:solidFill>
                  <a:schemeClr val="accent2"/>
                </a:solidFill>
              </a:rPr>
              <a:t>Formální chyby: </a:t>
            </a:r>
            <a:br>
              <a:rPr lang="cs-CZ" sz="1600" dirty="0"/>
            </a:br>
            <a:r>
              <a:rPr lang="cs-CZ" sz="1600" dirty="0"/>
              <a:t>- Nejsou doloženy veškeré povinné přílohy (velmi často chybí souhrnné stanovisko odboru ŽP, biologické posouzení, čestná prohlášení apod.) </a:t>
            </a:r>
            <a:br>
              <a:rPr lang="cs-CZ" sz="1600" dirty="0"/>
            </a:br>
            <a:r>
              <a:rPr lang="cs-CZ" sz="1600" dirty="0"/>
              <a:t>- Žádost není podepsána statutárním zástupcem (není-li doložena plná moc na zplnomocněnou osobu) </a:t>
            </a:r>
            <a:br>
              <a:rPr lang="cs-CZ" sz="1600" dirty="0"/>
            </a:br>
            <a:r>
              <a:rPr lang="cs-CZ" sz="1600" dirty="0"/>
              <a:t>- Nesedí údaje uvedené v kumulativním rozpočtu, rozpočtu v IS KP14+ a položkovém rozpočtu </a:t>
            </a:r>
            <a:br>
              <a:rPr lang="cs-CZ" sz="1600" dirty="0"/>
            </a:br>
            <a:r>
              <a:rPr lang="cs-CZ" sz="1600" dirty="0"/>
              <a:t>- Jednotky, počty a hodnoty v textové části projektové dokumentace nesouhlasí s údaji v rozpočtu a ve výkresové dokumentaci. </a:t>
            </a:r>
            <a:br>
              <a:rPr lang="cs-CZ" sz="1600" dirty="0"/>
            </a:br>
            <a:r>
              <a:rPr lang="cs-CZ" sz="1600" dirty="0"/>
              <a:t>- V projektové dokumentaci chybí dostatečně popsaný předpokládaný harmonogram prací s popisem realizace a následné péče </a:t>
            </a:r>
            <a:br>
              <a:rPr lang="cs-CZ" sz="1600" dirty="0"/>
            </a:br>
            <a:r>
              <a:rPr lang="cs-CZ" sz="1600" dirty="0"/>
              <a:t>- V projektové dokumentaci chybí návrh péče o výsadby po dobu udržitelnosti </a:t>
            </a:r>
            <a:br>
              <a:rPr lang="cs-CZ" sz="1600" dirty="0"/>
            </a:br>
            <a:r>
              <a:rPr lang="cs-CZ" sz="1600" dirty="0"/>
              <a:t>- Nedoložen zákres dotčených inženýrských sítí, případně zcela chybí zmínka v projektové dokumentaci </a:t>
            </a:r>
            <a:br>
              <a:rPr lang="cs-CZ" sz="1600" dirty="0"/>
            </a:br>
            <a:r>
              <a:rPr lang="cs-CZ" sz="1600" dirty="0"/>
              <a:t>- Doložen nedostatečně zpracovaný položkový rozpočet </a:t>
            </a:r>
            <a:br>
              <a:rPr lang="cs-CZ" sz="1600" dirty="0"/>
            </a:br>
            <a:r>
              <a:rPr lang="cs-CZ" sz="1600" dirty="0"/>
              <a:t>- Rozdílné údaje v nejzazším datem realizace projektu mezi PD a údaji v IS KP14+ </a:t>
            </a:r>
            <a:br>
              <a:rPr lang="cs-CZ" sz="1600" dirty="0"/>
            </a:br>
            <a:r>
              <a:rPr lang="cs-CZ" sz="1600" dirty="0"/>
              <a:t>- Odlišné hodnoty monitorovacích indikátorů mezi PD a IS KP14+ </a:t>
            </a:r>
            <a:br>
              <a:rPr lang="cs-CZ" sz="1600" dirty="0"/>
            </a:br>
            <a:r>
              <a:rPr lang="cs-CZ" sz="1600" dirty="0"/>
              <a:t>- V kumulativním rozpočtu chybně zohledněna způsobilost DPH jako způsobilý výdaj </a:t>
            </a:r>
            <a:br>
              <a:rPr lang="cs-CZ" dirty="0"/>
            </a:br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47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OPŽP – 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4840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b="1" u="sng" dirty="0">
                <a:solidFill>
                  <a:schemeClr val="accent2"/>
                </a:solidFill>
              </a:rPr>
              <a:t>Věcné chyby: </a:t>
            </a:r>
          </a:p>
          <a:p>
            <a:pPr>
              <a:lnSpc>
                <a:spcPct val="100000"/>
              </a:lnSpc>
            </a:pPr>
            <a:br>
              <a:rPr lang="cs-CZ" dirty="0"/>
            </a:br>
            <a:r>
              <a:rPr lang="cs-CZ" dirty="0"/>
              <a:t>- Projekt obsahuje nevyčleněné nezpůsobilé výdaje </a:t>
            </a:r>
            <a:br>
              <a:rPr lang="cs-CZ" dirty="0"/>
            </a:br>
            <a:r>
              <a:rPr lang="cs-CZ" dirty="0"/>
              <a:t>- Projekt neobsahuje dostatečné zhodnocení stavu území - biologické posouzení </a:t>
            </a:r>
            <a:br>
              <a:rPr lang="cs-CZ" dirty="0"/>
            </a:br>
            <a:r>
              <a:rPr lang="cs-CZ" dirty="0"/>
              <a:t>- Odchylný postup realizace opatření od příslušného Standardu AOPK není vůbec odůvodněn, případně je odůvodněn nedostatečně (spon, ochranné pásmo inženýrských sítí apod.) </a:t>
            </a:r>
            <a:br>
              <a:rPr lang="cs-CZ" dirty="0"/>
            </a:br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73373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DOTAZY A DALŠÍ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2400" b="1" dirty="0"/>
          </a:p>
          <a:p>
            <a:r>
              <a:rPr lang="cs-CZ" sz="2400" b="1" dirty="0"/>
              <a:t>Petra Zádilská</a:t>
            </a:r>
          </a:p>
          <a:p>
            <a:r>
              <a:rPr lang="cs-CZ" sz="2400" b="1" dirty="0"/>
              <a:t>Konzultant PRV a OPŽP</a:t>
            </a:r>
          </a:p>
          <a:p>
            <a:r>
              <a:rPr lang="cs-CZ" sz="2400" b="1" dirty="0"/>
              <a:t>Tel.: 733 717 016</a:t>
            </a:r>
          </a:p>
          <a:p>
            <a:r>
              <a:rPr lang="cs-CZ" sz="2400" b="1" dirty="0"/>
              <a:t>Email: </a:t>
            </a:r>
            <a:r>
              <a:rPr lang="cs-CZ" b="1" dirty="0">
                <a:hlinkClick r:id="rId2"/>
              </a:rPr>
              <a:t>prv_expert@nsmascr.cz</a:t>
            </a:r>
            <a:r>
              <a:rPr lang="cs-CZ" b="1" dirty="0"/>
              <a:t> nebo </a:t>
            </a:r>
            <a:r>
              <a:rPr lang="cs-CZ" dirty="0"/>
              <a:t> </a:t>
            </a:r>
            <a:r>
              <a:rPr lang="cs-CZ" b="1" dirty="0">
                <a:hlinkClick r:id="rId3"/>
              </a:rPr>
              <a:t>opzp_expert@nsmascr.cz</a:t>
            </a:r>
            <a:endParaRPr lang="cs-CZ" b="1" dirty="0"/>
          </a:p>
          <a:p>
            <a:endParaRPr lang="cs-CZ" b="1" dirty="0">
              <a:solidFill>
                <a:schemeClr val="accent2"/>
              </a:solidFill>
            </a:endParaRPr>
          </a:p>
          <a:p>
            <a:pPr algn="ctr"/>
            <a:r>
              <a:rPr lang="cs-CZ" sz="2400" b="1" dirty="0">
                <a:solidFill>
                  <a:schemeClr val="accent2"/>
                </a:solidFill>
              </a:rPr>
              <a:t>DĚKUJU ZA VAŠI POZORNOST</a:t>
            </a:r>
            <a:endParaRPr lang="cs-CZ" sz="2400" b="1" dirty="0"/>
          </a:p>
          <a:p>
            <a:endParaRPr lang="cs-CZ" b="1" dirty="0"/>
          </a:p>
          <a:p>
            <a:endParaRPr lang="cs-CZ" dirty="0"/>
          </a:p>
          <a:p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166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2963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ZMĚNY V OBECNÝCH PRAVIDLECH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216240"/>
            <a:ext cx="7543801" cy="46528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platnost od prosince 2019)</a:t>
            </a:r>
            <a:endParaRPr lang="cs-CZ" sz="2200" dirty="0"/>
          </a:p>
          <a:p>
            <a:endParaRPr lang="cs-CZ" dirty="0"/>
          </a:p>
          <a:p>
            <a:r>
              <a:rPr lang="cs-CZ" dirty="0"/>
              <a:t>- Registrace Žádostí o dotaci na RO SZIF v roce 2020 pro operaci 19.2.1 je stanovena v plánovaném termínu od </a:t>
            </a:r>
            <a:r>
              <a:rPr lang="cs-CZ" b="1" dirty="0">
                <a:solidFill>
                  <a:schemeClr val="accent2"/>
                </a:solidFill>
              </a:rPr>
              <a:t>1. února 2020 do 31. srpna 2020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-  čl. 17.1.a) rostlinná a živočišná výroba spojeny do </a:t>
            </a:r>
            <a:r>
              <a:rPr lang="cs-CZ" b="1" dirty="0">
                <a:solidFill>
                  <a:schemeClr val="accent2"/>
                </a:solidFill>
              </a:rPr>
              <a:t>1 kódu ZV = zemědělská prvovýroba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- čl. 17.b) na trh lze uvádět </a:t>
            </a:r>
            <a:r>
              <a:rPr lang="cs-CZ" b="1" dirty="0">
                <a:solidFill>
                  <a:schemeClr val="accent2"/>
                </a:solidFill>
              </a:rPr>
              <a:t>pouze vlastní výrobky žadatele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- čl. 19.1.b) v případě pořízení </a:t>
            </a:r>
            <a:r>
              <a:rPr lang="cs-CZ" b="1" dirty="0">
                <a:solidFill>
                  <a:schemeClr val="accent2"/>
                </a:solidFill>
              </a:rPr>
              <a:t>vozidla kategorie N1 musí mít žadatel sídlo/trvalé bydliště nebo provozovnu na území příslušné MAS</a:t>
            </a:r>
            <a:endParaRPr lang="cs-CZ" dirty="0">
              <a:solidFill>
                <a:schemeClr val="accent2"/>
              </a:solidFill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967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2963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ZMĚNY V OBECNÝCH PRAVIDLECH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074198"/>
            <a:ext cx="7543801" cy="4794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Změny v zadávání veřejných zakázek a limitů cenového marketingu</a:t>
            </a:r>
          </a:p>
          <a:p>
            <a:pPr marL="0" indent="0" algn="just">
              <a:buNone/>
            </a:pPr>
            <a:r>
              <a:rPr lang="cs-CZ" sz="2400" dirty="0"/>
              <a:t>Dotovaný a nedotovaný příjemce dotace sjednotilo se           do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499 999,- Kč  = Cenový marketing při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</a:rPr>
              <a:t>ŽoP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/>
              <a:t>– včetně nabídek a objednávky nebo smlouvy</a:t>
            </a:r>
          </a:p>
          <a:p>
            <a:pPr marL="0" indent="0" algn="just">
              <a:buNone/>
            </a:pPr>
            <a:r>
              <a:rPr lang="cs-CZ" sz="2400" dirty="0"/>
              <a:t>Příloha po registraci na RO (do 70 dnů): CM v případě, že se jedná o zakázku, jejíž předpokládaná hodnota je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rovna nebo vyšší než 500 000,- Kč bez DPH a zároveň je rovna nebo nižší než 2 000 000,- Kč bez DPH v případě zakázky na dodávky a/nebo služby</a:t>
            </a:r>
            <a:r>
              <a:rPr lang="cs-CZ" sz="2400" b="1" dirty="0"/>
              <a:t> </a:t>
            </a:r>
            <a:r>
              <a:rPr lang="cs-CZ" sz="2400" dirty="0"/>
              <a:t>nebo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6 000 000,- Kč bez DPH v případě zakázky na stavební práce</a:t>
            </a:r>
            <a:r>
              <a:rPr lang="cs-CZ" sz="2400" dirty="0"/>
              <a:t>; včetně objednávky nebo písemné smlouvy s vybraným dodavatelem a nabídek</a:t>
            </a:r>
          </a:p>
          <a:p>
            <a:pPr marL="0" indent="0" algn="ctr">
              <a:buNone/>
            </a:pPr>
            <a:r>
              <a:rPr lang="cs-CZ" sz="2400" dirty="0">
                <a:solidFill>
                  <a:srgbClr val="FF0000"/>
                </a:solidFill>
              </a:rPr>
              <a:t>!!! Obce mají své vnitřní předpisy !!!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4460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 KOHO JE ČLÁNEK 20?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737361"/>
            <a:ext cx="7543801" cy="46224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MAS, jejichž Strategie CLLD obsahuje v analytické </a:t>
            </a:r>
            <a:br>
              <a:rPr lang="cs-CZ" sz="2400" dirty="0"/>
            </a:br>
            <a:r>
              <a:rPr lang="cs-CZ" sz="2400" dirty="0"/>
              <a:t>  části </a:t>
            </a:r>
            <a:r>
              <a:rPr lang="cs-CZ" sz="2400" b="1" dirty="0">
                <a:solidFill>
                  <a:schemeClr val="accent2"/>
                </a:solidFill>
              </a:rPr>
              <a:t>popis potřeb v oblasti občanské vybavenosti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MAS, které ještě </a:t>
            </a:r>
            <a:r>
              <a:rPr lang="cs-CZ" sz="2400" b="1" dirty="0">
                <a:solidFill>
                  <a:schemeClr val="accent2"/>
                </a:solidFill>
              </a:rPr>
              <a:t>nemají vyčerpanou alokaci </a:t>
            </a:r>
            <a:br>
              <a:rPr lang="cs-CZ" sz="2400" b="1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  na PR PRV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  <a:r>
              <a:rPr lang="cs-CZ" sz="2400" dirty="0"/>
              <a:t>a schválily si přesun  části nevyčerpané alokace na čl. 20 a </a:t>
            </a:r>
            <a:r>
              <a:rPr lang="cs-CZ" sz="2400" b="1" dirty="0">
                <a:solidFill>
                  <a:srgbClr val="C00000"/>
                </a:solidFill>
              </a:rPr>
              <a:t>veřejně projednaly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MAS, které mají </a:t>
            </a:r>
            <a:r>
              <a:rPr lang="cs-CZ" sz="2400" b="1" dirty="0">
                <a:solidFill>
                  <a:schemeClr val="accent2"/>
                </a:solidFill>
              </a:rPr>
              <a:t>schválenou evaluaci a  změnu Strategie CLLD 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  <a:r>
              <a:rPr lang="cs-CZ" sz="2400" dirty="0"/>
              <a:t>zahrnující přidání </a:t>
            </a:r>
            <a:r>
              <a:rPr lang="cs-CZ" sz="2400" dirty="0" err="1"/>
              <a:t>Fiche</a:t>
            </a:r>
            <a:r>
              <a:rPr lang="cs-CZ" sz="2400" dirty="0"/>
              <a:t> pro čl. 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Změnu SCLLD konzultujte s Ing. Lucií Chlupáčovou, </a:t>
            </a:r>
            <a:r>
              <a:rPr lang="cs-CZ" u="sng" dirty="0">
                <a:hlinkClick r:id="rId2"/>
              </a:rPr>
              <a:t>lucie.chlupacova@mze.cz</a:t>
            </a:r>
            <a:r>
              <a:rPr lang="cs-CZ" dirty="0"/>
              <a:t>, tel.: 221 812 283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území obcí, které mají zpracovaný</a:t>
            </a:r>
            <a:r>
              <a:rPr lang="cs-CZ" sz="2400" dirty="0">
                <a:solidFill>
                  <a:schemeClr val="accent2"/>
                </a:solidFill>
              </a:rPr>
              <a:t> </a:t>
            </a:r>
            <a:r>
              <a:rPr lang="cs-CZ" sz="2400" b="1" dirty="0">
                <a:solidFill>
                  <a:schemeClr val="accent2"/>
                </a:solidFill>
              </a:rPr>
              <a:t>Program rozvoje obce</a:t>
            </a:r>
            <a:r>
              <a:rPr lang="cs-CZ" sz="2400" dirty="0">
                <a:solidFill>
                  <a:schemeClr val="accent2"/>
                </a:solidFill>
              </a:rPr>
              <a:t>, </a:t>
            </a:r>
            <a:br>
              <a:rPr lang="cs-CZ" sz="2400" dirty="0">
                <a:solidFill>
                  <a:schemeClr val="accent2"/>
                </a:solidFill>
              </a:rPr>
            </a:br>
            <a:r>
              <a:rPr lang="cs-CZ" sz="2400" b="1" dirty="0">
                <a:solidFill>
                  <a:schemeClr val="accent2"/>
                </a:solidFill>
              </a:rPr>
              <a:t>  Místní program obnovy vesnice  nebo jiný </a:t>
            </a:r>
            <a:r>
              <a:rPr lang="cs-CZ" sz="2400" dirty="0"/>
              <a:t>schválený OZ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27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29637"/>
          </a:xfrm>
        </p:spPr>
        <p:txBody>
          <a:bodyPr/>
          <a:lstStyle/>
          <a:p>
            <a:r>
              <a:rPr lang="cs-CZ" b="1" dirty="0"/>
              <a:t>PRV - ČLÁNEK 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704514"/>
            <a:ext cx="7543801" cy="4474344"/>
          </a:xfrm>
        </p:spPr>
        <p:txBody>
          <a:bodyPr>
            <a:noAutofit/>
          </a:bodyPr>
          <a:lstStyle/>
          <a:p>
            <a:r>
              <a:rPr lang="cs-CZ" sz="2400" dirty="0"/>
              <a:t>- území obcí, které mají zpracovaný </a:t>
            </a:r>
          </a:p>
          <a:p>
            <a:r>
              <a:rPr lang="cs-CZ" sz="2400" b="1" dirty="0"/>
              <a:t>  - Program rozvoje obce</a:t>
            </a:r>
            <a:r>
              <a:rPr lang="cs-CZ" sz="2400" dirty="0"/>
              <a:t>, </a:t>
            </a:r>
            <a:br>
              <a:rPr lang="cs-CZ" sz="2400" dirty="0"/>
            </a:br>
            <a:r>
              <a:rPr lang="cs-CZ" sz="2400" b="1" dirty="0"/>
              <a:t>  - Místní program obnovy vesnice </a:t>
            </a:r>
          </a:p>
          <a:p>
            <a:r>
              <a:rPr lang="cs-CZ" sz="2400" b="1" dirty="0"/>
              <a:t>  - </a:t>
            </a:r>
            <a:r>
              <a:rPr lang="cs-CZ" sz="2400" dirty="0"/>
              <a:t>nebo jinou podobu strategického dokumentu, který je    schválený OZ – dokládá se Čestným prohlášením (př. č. 21)</a:t>
            </a:r>
          </a:p>
          <a:p>
            <a:r>
              <a:rPr lang="cs-CZ" i="1" dirty="0">
                <a:solidFill>
                  <a:schemeClr val="accent2"/>
                </a:solidFill>
              </a:rPr>
              <a:t>Prohlašuji, že obec ... (doplnit název obce) má plán/program rozvoje obce, který byl schválen zastupitelstvem obce dne …usnesením č. …...</a:t>
            </a:r>
          </a:p>
          <a:p>
            <a:r>
              <a:rPr lang="cs-CZ" i="1" dirty="0">
                <a:solidFill>
                  <a:schemeClr val="accent2"/>
                </a:solidFill>
              </a:rPr>
              <a:t>Současně potvrzuji, že realizace projektu .............. (doplnit název projektu) je dle údajů ze Žádosti o dotaci prováděna v souladu s tímto plánem/programem. Zároveň jako přílohu přikládám část plánu/programu rozvoje obce, jež danou skutečnost prokazuje.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618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 – ČLÁNEK 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2532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- možnost </a:t>
            </a:r>
            <a:r>
              <a:rPr lang="cs-CZ" b="1" dirty="0">
                <a:solidFill>
                  <a:schemeClr val="accent2"/>
                </a:solidFill>
              </a:rPr>
              <a:t>převodu nevyčerpané alokace </a:t>
            </a:r>
            <a:r>
              <a:rPr lang="cs-CZ" dirty="0"/>
              <a:t>19.2.1. a alokace 19.3.1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- možnost rozšíření aktivit o čl. 20 Základní služby a obnova vesnic ve venkovských oblastech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2"/>
                </a:solidFill>
              </a:rPr>
              <a:t> 80% dotace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2"/>
                </a:solidFill>
              </a:rPr>
              <a:t>Způsobilé výdaje = investiční výdaje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accent2"/>
                </a:solidFill>
              </a:rPr>
              <a:t>v dané výzvě MAS bude moct podat konkrétní žadatel pouze 1 žádost v rámci jednoho režimu podpory (po registraci nelze režim podpory měnit)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</a:rPr>
              <a:t>nezpůsobilé jsou zdroje tepla a energie: </a:t>
            </a:r>
            <a:r>
              <a:rPr lang="cs-CZ" dirty="0"/>
              <a:t>kotle na uhlí, včetně kombinovaných (uhlí/biomasa), kotle na zemní plyn, tepelná čerpadla, systémy nuceného větrání s rekuperací odpadního tepla a instalace solárně-termických kolektorů a stavební výdaje na opláštění nad 200.000 Kč (nejedná se o limit</a:t>
            </a:r>
          </a:p>
          <a:p>
            <a:pPr lvl="2"/>
            <a:endParaRPr lang="cs-CZ" sz="2000" dirty="0"/>
          </a:p>
          <a:p>
            <a:pPr lvl="0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1892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60960"/>
          </a:xfrm>
        </p:spPr>
        <p:txBody>
          <a:bodyPr/>
          <a:lstStyle/>
          <a:p>
            <a:r>
              <a:rPr lang="cs-CZ" b="1" dirty="0"/>
              <a:t>PRV – ČLÁNEK 20 = 1 FICHE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2779532"/>
          </a:xfrm>
        </p:spPr>
        <p:txBody>
          <a:bodyPr>
            <a:noAutofit/>
          </a:bodyPr>
          <a:lstStyle/>
          <a:p>
            <a:pPr lvl="2"/>
            <a:endParaRPr lang="cs-CZ" sz="2000" dirty="0"/>
          </a:p>
          <a:p>
            <a:pPr lvl="0"/>
            <a:endParaRPr lang="cs-CZ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1B2FA4-6808-4D82-B84D-C8D89D23E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58" y="2006221"/>
            <a:ext cx="7188541" cy="345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11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53924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a) Veřejná prostranství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2858" y="1278384"/>
            <a:ext cx="7543801" cy="504251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žadatel obec nebo svazek obcí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veřejná prostranství v </a:t>
            </a:r>
            <a:r>
              <a:rPr lang="cs-CZ" b="1" dirty="0" err="1">
                <a:solidFill>
                  <a:schemeClr val="accent2"/>
                </a:solidFill>
              </a:rPr>
              <a:t>intravilánu</a:t>
            </a:r>
            <a:r>
              <a:rPr lang="cs-CZ" b="1" dirty="0">
                <a:solidFill>
                  <a:schemeClr val="accent2"/>
                </a:solidFill>
              </a:rPr>
              <a:t> - </a:t>
            </a:r>
            <a:r>
              <a:rPr lang="cs-CZ" dirty="0"/>
              <a:t>náměstí, návsi, tržiště</a:t>
            </a:r>
            <a:r>
              <a:rPr lang="cs-CZ" b="1" dirty="0">
                <a:solidFill>
                  <a:srgbClr val="C00000"/>
                </a:solidFill>
              </a:rPr>
              <a:t>, navazující prostranství</a:t>
            </a:r>
            <a:r>
              <a:rPr lang="cs-CZ" dirty="0"/>
              <a:t> obecního úřadu, pošty, kostela, hřbitova, železniční stanice a dalších objektů občanské vybavenosti, </a:t>
            </a:r>
            <a:r>
              <a:rPr lang="cs-CZ" dirty="0">
                <a:solidFill>
                  <a:schemeClr val="accent2"/>
                </a:solidFill>
              </a:rPr>
              <a:t>které jsou ve vlastnictví obce</a:t>
            </a:r>
            <a:endParaRPr lang="cs-CZ" b="1" dirty="0">
              <a:solidFill>
                <a:schemeClr val="accent2"/>
              </a:solidFill>
            </a:endParaRPr>
          </a:p>
          <a:p>
            <a:r>
              <a:rPr lang="cs-CZ" dirty="0"/>
              <a:t>- vytváření/rekonstrukce</a:t>
            </a:r>
            <a:r>
              <a:rPr lang="cs-CZ" strike="sngStrike" dirty="0"/>
              <a:t>/obnova </a:t>
            </a:r>
            <a:r>
              <a:rPr lang="cs-CZ" dirty="0"/>
              <a:t>veřejných prostranství obce tzn. </a:t>
            </a:r>
            <a:r>
              <a:rPr lang="cs-CZ" dirty="0">
                <a:solidFill>
                  <a:schemeClr val="accent2"/>
                </a:solidFill>
              </a:rPr>
              <a:t>úprava povrchů </a:t>
            </a:r>
            <a:r>
              <a:rPr lang="cs-CZ" dirty="0"/>
              <a:t>(včetně zatravnění)</a:t>
            </a:r>
            <a:r>
              <a:rPr lang="cs-CZ" dirty="0">
                <a:solidFill>
                  <a:schemeClr val="accent2"/>
                </a:solidFill>
              </a:rPr>
              <a:t>, </a:t>
            </a:r>
            <a:r>
              <a:rPr lang="cs-CZ" b="1" dirty="0">
                <a:solidFill>
                  <a:srgbClr val="C00000"/>
                </a:solidFill>
              </a:rPr>
              <a:t>osvětlení, </a:t>
            </a:r>
            <a:r>
              <a:rPr lang="cs-CZ" dirty="0">
                <a:solidFill>
                  <a:schemeClr val="accent2"/>
                </a:solidFill>
              </a:rPr>
              <a:t>oplocení a venkovní mobiliář </a:t>
            </a:r>
            <a:r>
              <a:rPr lang="cs-CZ" dirty="0"/>
              <a:t>(lavičky, venkovní stoly, odpadkové koše, veřejné WC, psí záchody, stojany na kola, zábradlí, úřední desky, informační panely, orientační mapy, plakátovací plochy, rozcestníky, pomníky), </a:t>
            </a:r>
          </a:p>
          <a:p>
            <a:r>
              <a:rPr lang="cs-CZ" dirty="0"/>
              <a:t>- herní a vodní prvky – </a:t>
            </a:r>
            <a:r>
              <a:rPr lang="cs-CZ" b="1" dirty="0">
                <a:solidFill>
                  <a:srgbClr val="C00000"/>
                </a:solidFill>
              </a:rPr>
              <a:t>solitérní prvky </a:t>
            </a:r>
            <a:r>
              <a:rPr lang="cs-CZ" dirty="0"/>
              <a:t>(kašny, fontány, pítka a ptačí napajedla či koupadla) </a:t>
            </a:r>
          </a:p>
          <a:p>
            <a:r>
              <a:rPr lang="cs-CZ" dirty="0"/>
              <a:t>- doplňující výdaje jako součást projektu (parkoviště, odstavné a manipulační plochy) - tvoří maximálně 30% projektu</a:t>
            </a:r>
            <a:endParaRPr lang="cs-CZ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2"/>
                </a:solidFill>
              </a:rPr>
              <a:t>Nezpůsobilými výdaji jsou nástupiště zastávek veřejné dopravy, nákup/výsadba a ošetřování dřevin a nová výstavba pomníků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87894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4318</TotalTime>
  <Words>2651</Words>
  <Application>Microsoft Office PowerPoint</Application>
  <PresentationFormat>Předvádění na obrazovce (4:3)</PresentationFormat>
  <Paragraphs>170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Retrospektiva</vt:lpstr>
      <vt:lpstr>PRV – ZMĚNY PRAVIDEL + ČLÁNEK 20 OPŽP – AKTUALITY + KONTAKTY</vt:lpstr>
      <vt:lpstr>ZMĚNY V OBECNÝCH PRAVIDLECH</vt:lpstr>
      <vt:lpstr>ZMĚNY V OBECNÝCH PRAVIDLECH</vt:lpstr>
      <vt:lpstr>ZMĚNY V OBECNÝCH PRAVIDLECH</vt:lpstr>
      <vt:lpstr>PRO KOHO JE ČLÁNEK 20?</vt:lpstr>
      <vt:lpstr>PRV - ČLÁNEK 20</vt:lpstr>
      <vt:lpstr>PRV – ČLÁNEK 20</vt:lpstr>
      <vt:lpstr>PRV – ČLÁNEK 20 = 1 FICHE</vt:lpstr>
      <vt:lpstr>a) Veřejná prostranství</vt:lpstr>
      <vt:lpstr>b) MŠ a ZŠ</vt:lpstr>
      <vt:lpstr>b) MŠ a ZŠ</vt:lpstr>
      <vt:lpstr>b) MŠ a ZŠ – soulad s MAP</vt:lpstr>
      <vt:lpstr>c) Hasičské zbrojnice</vt:lpstr>
      <vt:lpstr>d) Obchody pro obce</vt:lpstr>
      <vt:lpstr>e) Vybrané kulturní památky</vt:lpstr>
      <vt:lpstr>f) Kulturní a spolková zařízení včetně knihoven</vt:lpstr>
      <vt:lpstr>g) Stezky</vt:lpstr>
      <vt:lpstr>h) Muzea a expozice</vt:lpstr>
      <vt:lpstr>OBECNÉ PODMÍNKY</vt:lpstr>
      <vt:lpstr>      OPŽP – AKTUALITY WWW.NSMASCR.CZ/op-zp-info  </vt:lpstr>
      <vt:lpstr>OPŽP – KONTAKTY V PROCESU VÝZEV</vt:lpstr>
      <vt:lpstr>OPŽP - AKTUALITY</vt:lpstr>
      <vt:lpstr>OPŽP - AKTUALITY</vt:lpstr>
      <vt:lpstr>OPŽP – NEJČASTĚJŠÍ CHYBY</vt:lpstr>
      <vt:lpstr>OPŽP – NEJČASTĚJŠÍ CHYBY</vt:lpstr>
      <vt:lpstr>DOTAZY A DALŠÍ INFORMACE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PRO MAS – LEADER/CLLD</dc:title>
  <dc:creator>Honza</dc:creator>
  <cp:lastModifiedBy>home3</cp:lastModifiedBy>
  <cp:revision>280</cp:revision>
  <dcterms:created xsi:type="dcterms:W3CDTF">2016-03-16T14:32:37Z</dcterms:created>
  <dcterms:modified xsi:type="dcterms:W3CDTF">2019-11-04T16:15:20Z</dcterms:modified>
</cp:coreProperties>
</file>