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67" r:id="rId3"/>
    <p:sldId id="258" r:id="rId4"/>
    <p:sldId id="298" r:id="rId5"/>
    <p:sldId id="311" r:id="rId6"/>
    <p:sldId id="312" r:id="rId7"/>
    <p:sldId id="302" r:id="rId8"/>
    <p:sldId id="313" r:id="rId9"/>
    <p:sldId id="314" r:id="rId10"/>
    <p:sldId id="27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B6A2-65A1-4F34-BED8-934E1FECCAA2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E3293-CA74-4732-B685-6CB1DE79DD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85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20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7124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963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3406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6356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163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5939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1860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4275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963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795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339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8729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7846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6897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7276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84115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7094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0085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7015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56584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161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416027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27145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0554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0112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143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4557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382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6693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510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835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E3293-CA74-4732-B685-6CB1DE79DD2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859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10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69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28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04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74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104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89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882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4796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670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72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AD7A1B-2A56-4A2C-8A6E-ACA7A4EB1D90}" type="datetimeFigureOut">
              <a:rPr lang="cs-CZ" smtClean="0"/>
              <a:pPr/>
              <a:t>18.08.2017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96C431-722C-4F74-993F-7A3D26326C5A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722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alovska-stezka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638" y="701457"/>
            <a:ext cx="10058400" cy="3662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1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Seminář</a:t>
            </a:r>
            <a:r>
              <a:rPr lang="cs-CZ" sz="3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 výzvě MAS Havlíčkův kraj z PRV</a:t>
            </a: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Rozvoj nezemědělské činnosti a agroturistiky 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b="1" u="sng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4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Podpora rozvoje zemědělských </a:t>
            </a:r>
            <a:r>
              <a:rPr lang="cs-CZ" sz="4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podniků</a:t>
            </a:r>
            <a:endParaRPr lang="cs-CZ" sz="44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1" y="4849334"/>
            <a:ext cx="11388315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1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9186"/>
            <a:ext cx="10058400" cy="607227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rozvoje zemědělských podniků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17.1a Investice do zemědělských podniků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6753096"/>
              </p:ext>
            </p:extLst>
          </p:nvPr>
        </p:nvGraphicFramePr>
        <p:xfrm>
          <a:off x="294968" y="943897"/>
          <a:ext cx="11602064" cy="5771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0">
                  <a:extLst>
                    <a:ext uri="{9D8B030D-6E8A-4147-A177-3AD203B41FA5}">
                      <a16:colId xmlns="" xmlns:a16="http://schemas.microsoft.com/office/drawing/2014/main" val="3536704053"/>
                    </a:ext>
                  </a:extLst>
                </a:gridCol>
                <a:gridCol w="3292666">
                  <a:extLst>
                    <a:ext uri="{9D8B030D-6E8A-4147-A177-3AD203B41FA5}">
                      <a16:colId xmlns="" xmlns:a16="http://schemas.microsoft.com/office/drawing/2014/main" val="1309870598"/>
                    </a:ext>
                  </a:extLst>
                </a:gridCol>
                <a:gridCol w="2250801">
                  <a:extLst>
                    <a:ext uri="{9D8B030D-6E8A-4147-A177-3AD203B41FA5}">
                      <a16:colId xmlns=""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=""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="" xmlns:a16="http://schemas.microsoft.com/office/drawing/2014/main" val="2372360841"/>
                    </a:ext>
                  </a:extLst>
                </a:gridCol>
              </a:tblGrid>
              <a:tr h="54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Fiche Kč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výdaje v Kč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470191509"/>
                  </a:ext>
                </a:extLst>
              </a:tr>
              <a:tr h="1766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rozvoje zemědělských podniků</a:t>
                      </a:r>
                      <a:endParaRPr lang="cs-CZ" sz="1400" u="non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Navýšení pro mladé začínající zemědělce o 10 %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Navýšení pro „LFA oblasti“ o 10 %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5 000 000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50 000 / 5 000 000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943356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668914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Zemědělský podnikatel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392013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407700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 na článek Nařízení PRV - Čl. 17.1.a Investice do zemědělských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podniků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5611199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34327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Budou podpořeny zemědělské podniky v zakládání, modernizaci a rozšiřování své rostlinné a živočišné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výroby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033907"/>
                  </a:ext>
                </a:extLst>
              </a:tr>
              <a:tr h="33658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692665"/>
                  </a:ext>
                </a:extLst>
              </a:tr>
              <a:tr h="11082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zahrnuje hmotné a nehmotné investice v živočišné a rostlinné výrobě, je určena na investice do zemědělských staveb a technologií pro živočišnou a rostlinnou výrobu a pro školkařskou produkci. Podporovány budou též investice na pořízení mobilních strojů pro zemědělskou výrobu a investice do pořízení peletovacích zařízení pro vlastní spotřebu v zemědělském podniku.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7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12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Žádost o dotaci (ŽoD) musí být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vygenerována z účtu žadatele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na Portálu Farmáře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a po vyplnění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žadatelem předána na</a:t>
            </a:r>
            <a:r>
              <a:rPr kumimoji="0" lang="cs-CZ" sz="19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cs-CZ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MAS</a:t>
            </a:r>
            <a:r>
              <a:rPr kumimoji="0" lang="cs-CZ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 v souladu s pravidly operace 19.2.1 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předává kompletně vyplněný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Žádosti o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včetně povinných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příp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nepovinných příloh </a:t>
            </a:r>
            <a:r>
              <a:rPr lang="cs-CZ" sz="1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MAS </a:t>
            </a:r>
            <a:r>
              <a:rPr lang="cs-CZ" sz="19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elektronické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podobě v termínu stanoveném </a:t>
            </a:r>
            <a:r>
              <a:rPr lang="cs-CZ" sz="19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výzvou </a:t>
            </a:r>
            <a:r>
              <a:rPr lang="cs-CZ" sz="19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endParaRPr lang="cs-CZ" sz="1900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Veškeré přílohy předkládané při podání Žádosti, jsou součástí formuláře Žádosti o dotaci!!</a:t>
            </a: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900" b="1" u="sng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Nepovinné přílohy stanovené MAS jsou uvedeny ve Výzvě!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9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přílohy může 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vzhledem k jejich velikosti,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příp. formátům</a:t>
            </a:r>
            <a:r>
              <a:rPr lang="cs-CZ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předložit v listinné podobě</a:t>
            </a:r>
            <a:endParaRPr kumimoji="0" lang="cs-CZ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/>
              </a:rPr>
              <a:t>				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 </a:t>
            </a:r>
            <a:r>
              <a:rPr lang="cs-CZ" kern="0" dirty="0" smtClean="0">
                <a:solidFill>
                  <a:schemeClr val="accent2">
                    <a:lumMod val="75000"/>
                  </a:schemeClr>
                </a:solidFill>
                <a:latin typeface="Verdana"/>
              </a:rPr>
              <a:t>                     </a:t>
            </a:r>
            <a:r>
              <a:rPr kumimoji="0" lang="cs-CZ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</a:rPr>
              <a:t>Možnost žadatele konzultovat ŽoD s MAS</a:t>
            </a:r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6" y="1212333"/>
            <a:ext cx="2550443" cy="4938393"/>
          </a:xfrm>
          <a:prstGeom prst="rect">
            <a:avLst/>
          </a:prstGeom>
        </p:spPr>
      </p:pic>
      <p:sp>
        <p:nvSpPr>
          <p:cNvPr id="5" name="Šipka doprava 4"/>
          <p:cNvSpPr/>
          <p:nvPr/>
        </p:nvSpPr>
        <p:spPr bwMode="auto">
          <a:xfrm flipH="1">
            <a:off x="2871019" y="1478488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871019" y="51587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2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4886632" cy="64409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sp>
        <p:nvSpPr>
          <p:cNvPr id="5" name="Šipka doprava 4"/>
          <p:cNvSpPr/>
          <p:nvPr/>
        </p:nvSpPr>
        <p:spPr bwMode="auto">
          <a:xfrm flipH="1">
            <a:off x="2666834" y="1347911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 flipH="1">
            <a:off x="2718776" y="5463579"/>
            <a:ext cx="831366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595" y="802883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21" y="1743574"/>
            <a:ext cx="6551518" cy="46161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46" y="1420504"/>
            <a:ext cx="2340167" cy="49392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0016174" y="2998275"/>
            <a:ext cx="2049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Žadatel vybere MAS,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přes kterou bude žádat o dotaci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020" y="3283878"/>
            <a:ext cx="841321" cy="5060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auto">
          <a:xfrm>
            <a:off x="263724" y="5463579"/>
            <a:ext cx="2312515" cy="2960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25" y="1420503"/>
            <a:ext cx="2301514" cy="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3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0" y="1231237"/>
            <a:ext cx="5648567" cy="553752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99641" y="1922505"/>
            <a:ext cx="4845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Vyplnit hlavičku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Vybrat Fichi z aktuální výzvy, v rámci které chce žadatel žádat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Zvolit název projektu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Generovat žádost</a:t>
            </a:r>
          </a:p>
        </p:txBody>
      </p:sp>
    </p:spTree>
    <p:extLst>
      <p:ext uri="{BB962C8B-B14F-4D97-AF65-F5344CB8AC3E}">
        <p14:creationId xmlns:p14="http://schemas.microsoft.com/office/powerpoint/2010/main" xmlns="" val="16997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Generování formuláře žádosti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16239" y="2889456"/>
            <a:ext cx="4656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Stáhnout a uložit Žádost o dotaci do PC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48" y="1123514"/>
            <a:ext cx="5609065" cy="5726687"/>
          </a:xfrm>
          <a:prstGeom prst="rect">
            <a:avLst/>
          </a:prstGeom>
        </p:spPr>
      </p:pic>
      <p:sp>
        <p:nvSpPr>
          <p:cNvPr id="9" name="Šipka nahoru 8"/>
          <p:cNvSpPr/>
          <p:nvPr/>
        </p:nvSpPr>
        <p:spPr bwMode="auto">
          <a:xfrm rot="5400000" flipH="1">
            <a:off x="3339561" y="5125525"/>
            <a:ext cx="484632" cy="717055"/>
          </a:xfrm>
          <a:prstGeom prst="upArrow">
            <a:avLst/>
          </a:prstGeom>
          <a:solidFill>
            <a:srgbClr val="F36523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101886" y="1941115"/>
            <a:ext cx="4656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Důležité je vyplnit pole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a 13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aby se zobrazily všechny strany Žádosti.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1" y="1400029"/>
            <a:ext cx="6319965" cy="53077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32480" y="3761504"/>
            <a:ext cx="4644513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0000"/>
                </a:solidFill>
                <a:latin typeface="Verdana" pitchFamily="34" charset="0"/>
              </a:rPr>
              <a:t>Pod tlačítkem MENU je umístěn instruktážní list</a:t>
            </a:r>
          </a:p>
        </p:txBody>
      </p:sp>
    </p:spTree>
    <p:extLst>
      <p:ext uri="{BB962C8B-B14F-4D97-AF65-F5344CB8AC3E}">
        <p14:creationId xmlns:p14="http://schemas.microsoft.com/office/powerpoint/2010/main" xmlns="" val="25226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21" y="1219200"/>
            <a:ext cx="11540358" cy="54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3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3" y="2974483"/>
            <a:ext cx="10352691" cy="326955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34" y="1367217"/>
            <a:ext cx="10352690" cy="14915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93929" y="1776953"/>
            <a:ext cx="3221605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Automatický výpočet data předložení ŽoP na MAS </a:t>
            </a:r>
            <a:br>
              <a:rPr lang="cs-CZ" sz="140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cs-CZ" sz="1400" b="1" dirty="0">
                <a:solidFill>
                  <a:srgbClr val="000000"/>
                </a:solidFill>
                <a:latin typeface="Verdana" pitchFamily="34" charset="0"/>
              </a:rPr>
              <a:t>(15 kalendářních dní před termínem předložení na RO)</a:t>
            </a:r>
          </a:p>
        </p:txBody>
      </p:sp>
      <p:sp>
        <p:nvSpPr>
          <p:cNvPr id="9" name="Šipka doleva 8"/>
          <p:cNvSpPr/>
          <p:nvPr/>
        </p:nvSpPr>
        <p:spPr bwMode="auto">
          <a:xfrm>
            <a:off x="7239266" y="2254006"/>
            <a:ext cx="644679" cy="2880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158785"/>
            <a:ext cx="5168786" cy="984754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3" y="1297859"/>
            <a:ext cx="10999935" cy="5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17.1.a - Zemědělství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03" y="1641986"/>
            <a:ext cx="7010400" cy="499478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74193" y="2092278"/>
            <a:ext cx="431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2400" b="1" kern="0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>Vyplnit údaje při požadovaném zvýšení míry dotace pro mladého začínajícího zemědělce a pozemky v LFA.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37867" y="4627882"/>
            <a:ext cx="445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Vzorec (Příloha 15 Pravidel 19.2.1.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–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výpočet v případě, že část objektu neslouží cílům a účelu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Fiche, stejné             i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v dalších článcích).</a:t>
            </a:r>
          </a:p>
        </p:txBody>
      </p:sp>
    </p:spTree>
    <p:extLst>
      <p:ext uri="{BB962C8B-B14F-4D97-AF65-F5344CB8AC3E}">
        <p14:creationId xmlns:p14="http://schemas.microsoft.com/office/powerpoint/2010/main" xmlns="" val="7213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872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Harmonogram</a:t>
            </a:r>
            <a:r>
              <a:rPr lang="cs-CZ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7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výzvy</a:t>
            </a:r>
            <a:endParaRPr lang="cs-CZ" sz="7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686304"/>
              </p:ext>
            </p:extLst>
          </p:nvPr>
        </p:nvGraphicFramePr>
        <p:xfrm>
          <a:off x="757084" y="1848465"/>
          <a:ext cx="10677832" cy="4458324"/>
        </p:xfrm>
        <a:graphic>
          <a:graphicData uri="http://schemas.openxmlformats.org/drawingml/2006/table">
            <a:tbl>
              <a:tblPr firstRow="1" firstCol="1" bandRow="1"/>
              <a:tblGrid>
                <a:gridCol w="5675179">
                  <a:extLst>
                    <a:ext uri="{9D8B030D-6E8A-4147-A177-3AD203B41FA5}">
                      <a16:colId xmlns="" xmlns:a16="http://schemas.microsoft.com/office/drawing/2014/main" val="2016204673"/>
                    </a:ext>
                  </a:extLst>
                </a:gridCol>
                <a:gridCol w="5002653">
                  <a:extLst>
                    <a:ext uri="{9D8B030D-6E8A-4147-A177-3AD203B41FA5}">
                      <a16:colId xmlns="" xmlns:a16="http://schemas.microsoft.com/office/drawing/2014/main" val="1854389941"/>
                    </a:ext>
                  </a:extLst>
                </a:gridCol>
              </a:tblGrid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1133702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vyhlášení výzvy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19. 6.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7722998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od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0300033"/>
                  </a:ext>
                </a:extLst>
              </a:tr>
              <a:tr h="5011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Datum přijetí žádostí na MAS do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21. 8.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028332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Plánovaný termín registrace na RO SZIF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14. 9. </a:t>
                      </a:r>
                      <a:r>
                        <a:rPr lang="cs-CZ" sz="2000" b="1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0540806"/>
                  </a:ext>
                </a:extLst>
              </a:tr>
              <a:tr h="6350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Internetové stránky MAS, kde je výzva zveřejněna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www.havlickuvkraj.cz</a:t>
                      </a:r>
                      <a:r>
                        <a:rPr lang="cs-CZ" sz="2000" dirty="0" smtClean="0">
                          <a:solidFill>
                            <a:srgbClr val="0070C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cs-CZ" sz="2000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6206125"/>
                  </a:ext>
                </a:extLst>
              </a:tr>
              <a:tr h="10023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Pracovník poskytující informace žadatelům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Jaroslava Hájková, Jitka Škaredová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tel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774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420</a:t>
                      </a: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913, 722 945 540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email: </a:t>
                      </a:r>
                      <a:r>
                        <a:rPr lang="cs-CZ" sz="2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hajkova@havlickuvkraj.cz </a:t>
                      </a:r>
                      <a:endParaRPr lang="cs-CZ" sz="2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625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80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148320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Specifické strany čl. 19.1.b – Podnikání…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55" y="1641987"/>
            <a:ext cx="7687423" cy="43825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883945" y="1822575"/>
            <a:ext cx="3962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výběru CZ-NACE: R 93 (Sportovní, zábavní a rekreační činnosti) nebo I 56 (Stravování a pohostinství) se objeví sekce k nadefinování objektu venkovské turistiky (okruh 10 km, návštěvnost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os./rok).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55" y="4993666"/>
            <a:ext cx="7991813" cy="1748209"/>
          </a:xfrm>
          <a:prstGeom prst="rect">
            <a:avLst/>
          </a:prstGeom>
          <a:ln w="38100">
            <a:solidFill>
              <a:srgbClr val="F36523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04" y="4761859"/>
            <a:ext cx="7995816" cy="200839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012" y="4455230"/>
            <a:ext cx="8042796" cy="2318067"/>
          </a:xfrm>
          <a:prstGeom prst="rect">
            <a:avLst/>
          </a:prstGeom>
          <a:ln w="38100">
            <a:solidFill>
              <a:srgbClr val="003366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52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234012" y="2013646"/>
            <a:ext cx="396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Nadefinování zakázky - vyplňuje žadatel zde na straně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B3.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376516"/>
            <a:ext cx="7047199" cy="53290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4836" y="3665817"/>
            <a:ext cx="5004619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latin typeface="Verdana" pitchFamily="34" charset="0"/>
              </a:rPr>
              <a:t>Výše zakázky - automaticky se napočítává z údajů ze strany C1 – Výdaje </a:t>
            </a:r>
            <a:r>
              <a:rPr lang="cs-CZ" sz="1600" b="1" dirty="0" smtClean="0">
                <a:latin typeface="Verdana" pitchFamily="34" charset="0"/>
              </a:rPr>
              <a:t>projektu.</a:t>
            </a:r>
            <a:endParaRPr lang="cs-CZ" sz="1600" b="1" dirty="0">
              <a:latin typeface="Verdana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88" y="3642189"/>
            <a:ext cx="1701643" cy="7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17" y="1387012"/>
            <a:ext cx="11769567" cy="538365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81404" y="2628482"/>
            <a:ext cx="2859088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Verdana" pitchFamily="34" charset="0"/>
              </a:rPr>
              <a:t>Přiřazení k zakázce</a:t>
            </a:r>
            <a:endParaRPr lang="cs-CZ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284270"/>
            <a:ext cx="7940045" cy="538365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216939" y="2509934"/>
            <a:ext cx="37584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rozpočtu – vyplňuje se automaticky na základě údajů uvedených na předchozích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stranách.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14" y="1386348"/>
            <a:ext cx="1168137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6812" y="1544734"/>
            <a:ext cx="6056671" cy="462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331975" y="2043573"/>
            <a:ext cx="57335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Obdržené body jsou závazné od data podání ŽoD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nesmí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být žadatelem měněny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         a upravovány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Pokud žadatel vyplnil bodové hodnocení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    v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ŽoD chybně, může MAS změnit bodové hodnocení na základě rozhodnutí Výběrového orgánu MAS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Odůvodněné případy –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SZIF </a:t>
            </a: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vrátí ŽoD MAS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           k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   přebodování</a:t>
            </a:r>
            <a:endParaRPr lang="cs-CZ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47" y="1455175"/>
            <a:ext cx="8658506" cy="522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5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40" y="1249766"/>
            <a:ext cx="7129321" cy="52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Formulář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67" y="1356852"/>
            <a:ext cx="7091636" cy="524059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Vyplňuje MAS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–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zaznamenává jednotlivé úkony, které jsou s ŽoD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prováděny.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 potřeby může přidat řádek a provést záznam nad rámec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požadovaných.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9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58785"/>
            <a:ext cx="4981974" cy="76588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Kontrola ŽoD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404045" y="2264281"/>
            <a:ext cx="455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vyplnění údajů je vhodné provést kontrolu: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MENU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Kontrola vyplněných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údajů.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123514"/>
            <a:ext cx="7145806" cy="500285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auto">
          <a:xfrm>
            <a:off x="4406241" y="2398772"/>
            <a:ext cx="230425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88490"/>
            <a:ext cx="10058400" cy="688258"/>
          </a:xfrm>
          <a:solidFill>
            <a:schemeClr val="accen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Fiche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</a:t>
            </a:r>
            <a:r>
              <a:rPr lang="cs-CZ" sz="20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Rozvoj nezemědělské činnosti a agroturistiky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Čl. 19.1b Podpora investic na založení nebo rozvoj nezemědělských činností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0538778"/>
              </p:ext>
            </p:extLst>
          </p:nvPr>
        </p:nvGraphicFramePr>
        <p:xfrm>
          <a:off x="294968" y="993057"/>
          <a:ext cx="11602064" cy="5371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60">
                  <a:extLst>
                    <a:ext uri="{9D8B030D-6E8A-4147-A177-3AD203B41FA5}">
                      <a16:colId xmlns="" xmlns:a16="http://schemas.microsoft.com/office/drawing/2014/main" val="3536704053"/>
                    </a:ext>
                  </a:extLst>
                </a:gridCol>
                <a:gridCol w="3292666">
                  <a:extLst>
                    <a:ext uri="{9D8B030D-6E8A-4147-A177-3AD203B41FA5}">
                      <a16:colId xmlns="" xmlns:a16="http://schemas.microsoft.com/office/drawing/2014/main" val="1309870598"/>
                    </a:ext>
                  </a:extLst>
                </a:gridCol>
                <a:gridCol w="2250801">
                  <a:extLst>
                    <a:ext uri="{9D8B030D-6E8A-4147-A177-3AD203B41FA5}">
                      <a16:colId xmlns="" xmlns:a16="http://schemas.microsoft.com/office/drawing/2014/main" val="2414571854"/>
                    </a:ext>
                  </a:extLst>
                </a:gridCol>
                <a:gridCol w="2390024">
                  <a:extLst>
                    <a:ext uri="{9D8B030D-6E8A-4147-A177-3AD203B41FA5}">
                      <a16:colId xmlns="" xmlns:a16="http://schemas.microsoft.com/office/drawing/2014/main" val="2861319396"/>
                    </a:ext>
                  </a:extLst>
                </a:gridCol>
                <a:gridCol w="2320413">
                  <a:extLst>
                    <a:ext uri="{9D8B030D-6E8A-4147-A177-3AD203B41FA5}">
                      <a16:colId xmlns="" xmlns:a16="http://schemas.microsoft.com/office/drawing/2014/main" val="2372360841"/>
                    </a:ext>
                  </a:extLst>
                </a:gridCol>
              </a:tblGrid>
              <a:tr h="383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Číslo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Název Fiche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míra podpory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Alokace Fiche Kč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Min/max. způsobilé výdaje v Kč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470191509"/>
                  </a:ext>
                </a:extLst>
              </a:tr>
              <a:tr h="858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non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Rozvoj nezemědělské činnosti a agroturistiky </a:t>
                      </a:r>
                      <a:endParaRPr lang="cs-CZ" sz="14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Malý + mikro podnik 45 %</a:t>
                      </a:r>
                    </a:p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Střední podnik 35%</a:t>
                      </a:r>
                    </a:p>
                    <a:p>
                      <a:pPr algn="ctr"/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Velký podnik 25 %</a:t>
                      </a:r>
                      <a:endParaRPr lang="cs-CZ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cs-CZ" sz="14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 </a:t>
                      </a: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50 000 / 5 000 000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3943356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Definice příjemce dotace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1668914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Podnikatelské subjekty (FO a PO) - mikropodniky a malé podniky, jakož i zemědělci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392013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407700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Vazba na článek Nařízení PRV - Čl. 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19.1.b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investic na založení nebo rozvoj nezemědělských činností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5611199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Stručný popis Fiche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3432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Budou podpořeny malé podniky vymezených CZ-NACE v zakládání, modernizaci a rozšiřování své výroby a služeb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6033907"/>
                  </a:ext>
                </a:extLst>
              </a:tr>
              <a:tr h="19186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Oblasti podpory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2692665"/>
                  </a:ext>
                </a:extLst>
              </a:tr>
              <a:tr h="2065909">
                <a:tc gridSpan="5">
                  <a:txBody>
                    <a:bodyPr/>
                    <a:lstStyle/>
                    <a:p>
                      <a:pPr algn="ctr"/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Podporovány budou investice do vybraných nezemědělských činností dle Klasifikace ekonomických činností (CZ-NACE)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77637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06" y="2261419"/>
            <a:ext cx="841321" cy="3261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505" y="2023369"/>
            <a:ext cx="841321" cy="3581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85967" y="2110472"/>
            <a:ext cx="1877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 zemědělci</a:t>
            </a:r>
            <a:endParaRPr lang="cs-CZ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848" y="148709"/>
            <a:ext cx="410961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na MAS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včetně příloh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stanoveném výzvou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MAS!!!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vytiskne, žadatel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nebo zmocněný zástupce ji podepíše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před pracovníkem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ŽoD = datum podpisu ŽoD před pracovníkem MAS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podání Žádosti o dotaci včetně příloh na MAS obdrží žadatel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písemné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potvrzení od MAS ihned po podepsání Žádosti o dotace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před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pracovníkem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zveřejní Seznam přijatých žádostí na internetových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stránkách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dní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příjmu</a:t>
            </a:r>
          </a:p>
        </p:txBody>
      </p:sp>
    </p:spTree>
    <p:extLst>
      <p:ext uri="{BB962C8B-B14F-4D97-AF65-F5344CB8AC3E}">
        <p14:creationId xmlns:p14="http://schemas.microsoft.com/office/powerpoint/2010/main" xmlns="" val="252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Administrativní kontrola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16078" y="1775080"/>
            <a:ext cx="100092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– kontrola obsahové správnosti, kontrola přijatelnosti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dalších podmínek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vztahujících se na daný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</a:t>
            </a:r>
          </a:p>
          <a:p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zaznamenána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kontrolního listu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Zjištění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nedostatků – MAS vyzve žadatele k doplnění ŽoD s pevně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daným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termínem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Minimálně 5 pracovních dní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může provést opravu max. 2x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nedoplnění = ukončení administrace</a:t>
            </a:r>
          </a:p>
          <a:p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výsledku provedených kontrol je žadatel informován MAS do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ukončení kontroly </a:t>
            </a:r>
          </a:p>
        </p:txBody>
      </p:sp>
    </p:spTree>
    <p:extLst>
      <p:ext uri="{BB962C8B-B14F-4D97-AF65-F5344CB8AC3E}">
        <p14:creationId xmlns:p14="http://schemas.microsoft.com/office/powerpoint/2010/main" xmlns="" val="126381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0942" y="1899479"/>
            <a:ext cx="11021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Výběrový orgán MAS – věcné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za každou Fichi dle </a:t>
            </a:r>
            <a:endParaRPr lang="cs-CZ" sz="20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předem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stanovených preferenčních kritérií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souladu s výzvou MAS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Výsledky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(bodování) včetně zdůvodnění MAS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zaznamená/přepíše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formuláře Žádosti o dotaci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stanoví pořadí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projektů na základě bodového ohodnocení a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finančních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prostředků alokovaných na danou výzvu/Fichi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20 pracovních dní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věcného hodnocení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projektů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informuje žadatele o výši přidělených bodů a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vybrání/nevybrání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ŽoD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pracovních dnů od schválení výběru projektů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vyhotoví Seznam vybraných a nevybraných Žádostí 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dotaci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schválení výběru projektů MAS</a:t>
            </a:r>
          </a:p>
          <a:p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Vybrané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projekty (ŽoD) MAS elektronicky podepíše,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přílohy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verifikuje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předá žadateli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Minimálně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pracovní dny před termínem registrace na RO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(Viz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Výzva)</a:t>
            </a: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7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9"/>
            <a:ext cx="4981974" cy="113071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Elektronické podepsání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55174"/>
            <a:ext cx="8239125" cy="51914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415528" y="1743574"/>
            <a:ext cx="33921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MAS podepíše ŽoD po provedení všech administrativních úkonů – po podpisu se ŽoD uzamkne.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Podpis nelze zrušit, je-li ŽoD podepsána omylem žadatelem, musí žadatel vygenerovat ŽoD novou z PF.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70" y="4441202"/>
            <a:ext cx="8073834" cy="2375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2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1862555"/>
            <a:ext cx="3392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obdržení podepsané </a:t>
            </a:r>
            <a:r>
              <a:rPr lang="cs-CZ" sz="24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příloh od MAS žadatel přes Portál farmáře pokračuje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v podání.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02" y="2363633"/>
            <a:ext cx="1734245" cy="3660330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0" y="5294085"/>
            <a:ext cx="646449" cy="484632"/>
          </a:xfrm>
          <a:prstGeom prst="righ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132" y="2286694"/>
            <a:ext cx="5179539" cy="396359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47" y="4401980"/>
            <a:ext cx="5771406" cy="137673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807366" y="5090348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109077" y="5788132"/>
            <a:ext cx="4847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Je třeba vybrat možnost Pokračovat </a:t>
            </a:r>
            <a:r>
              <a:rPr lang="cs-CZ" sz="1600" b="1" dirty="0" smtClean="0">
                <a:solidFill>
                  <a:srgbClr val="C00000"/>
                </a:solidFill>
                <a:latin typeface="Verdana" pitchFamily="34" charset="0"/>
              </a:rPr>
              <a:t>                v </a:t>
            </a:r>
            <a:r>
              <a:rPr lang="cs-CZ" sz="1600" b="1" dirty="0">
                <a:solidFill>
                  <a:srgbClr val="C00000"/>
                </a:solidFill>
                <a:latin typeface="Verdana" pitchFamily="34" charset="0"/>
              </a:rPr>
              <a:t>podání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xmlns="" val="11285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</a:t>
            </a:r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2096" y="2536938"/>
            <a:ext cx="3854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Doplněný                       a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zkontrolovaný formulář Žádosti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nahrát zpět v dalším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kroku.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1862555"/>
            <a:ext cx="7502566" cy="3925577"/>
          </a:xfrm>
          <a:prstGeom prst="rect">
            <a:avLst/>
          </a:prstGeom>
        </p:spPr>
      </p:pic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59486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Registrace Žádosti o dotaci – </a:t>
            </a:r>
            <a:r>
              <a:rPr lang="cs-CZ" sz="4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!!</a:t>
            </a:r>
            <a:endParaRPr lang="cs-CZ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593062" y="1948662"/>
            <a:ext cx="7126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– přes PF pošle ŽoD na RO 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SZIF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Nejpozději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finálního termínu registrace na RO SZIF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(Viz. Výzva)</a:t>
            </a:r>
          </a:p>
        </p:txBody>
      </p:sp>
      <p:sp>
        <p:nvSpPr>
          <p:cNvPr id="12" name="Šipka doleva 11"/>
          <p:cNvSpPr/>
          <p:nvPr/>
        </p:nvSpPr>
        <p:spPr bwMode="auto">
          <a:xfrm>
            <a:off x="7527928" y="5277161"/>
            <a:ext cx="426804" cy="216025"/>
          </a:xfrm>
          <a:prstGeom prst="leftArrow">
            <a:avLst/>
          </a:pr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1835736"/>
            <a:ext cx="4042456" cy="452396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704" y="4305920"/>
            <a:ext cx="4976774" cy="1942482"/>
          </a:xfrm>
          <a:prstGeom prst="rect">
            <a:avLst/>
          </a:prstGeom>
        </p:spPr>
      </p:pic>
      <p:sp>
        <p:nvSpPr>
          <p:cNvPr id="11" name="Šipka doleva 10"/>
          <p:cNvSpPr/>
          <p:nvPr/>
        </p:nvSpPr>
        <p:spPr bwMode="auto">
          <a:xfrm rot="10800000">
            <a:off x="7883945" y="5735209"/>
            <a:ext cx="669676" cy="484632"/>
          </a:xfrm>
          <a:prstGeom prst="leftArrow">
            <a:avLst/>
          </a:prstGeom>
          <a:solidFill>
            <a:srgbClr val="F77121"/>
          </a:solidFill>
          <a:ln w="3175" cap="flat" cmpd="sng" algn="ctr">
            <a:solidFill>
              <a:srgbClr val="21511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457200" indent="-457200" algn="r" defTabSz="914400" fontAlgn="base">
              <a:spcBef>
                <a:spcPct val="0"/>
              </a:spcBef>
              <a:spcAft>
                <a:spcPct val="0"/>
              </a:spcAft>
            </a:pPr>
            <a:endParaRPr lang="cs-CZ" sz="1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197555" y="4609695"/>
            <a:ext cx="2867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Aft>
                <a:spcPct val="0"/>
              </a:spcAft>
              <a:buClr>
                <a:srgbClr val="2A373E"/>
              </a:buClr>
              <a:buSzPct val="90000"/>
            </a:pPr>
            <a:r>
              <a:rPr lang="cs-CZ" sz="1600" kern="0" dirty="0">
                <a:latin typeface="Verdana"/>
              </a:rPr>
              <a:t>Po nahrání ŽoD nahrát přílohy a proces </a:t>
            </a:r>
            <a:r>
              <a:rPr lang="cs-CZ" sz="1600" kern="0" dirty="0" smtClean="0">
                <a:latin typeface="Verdana"/>
              </a:rPr>
              <a:t>uložit.</a:t>
            </a:r>
            <a:endParaRPr lang="cs-CZ" sz="160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ŽoD na SZIF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5145" y="1419109"/>
            <a:ext cx="117017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registrace ŽoD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5 pracovních dnů od termínu registrace stanoveného ve Výzvě MAS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– o zaregistrování ŽoD informuje žadatele přes Portál Farmáře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po registraci žádosti informuje MAS: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ukončení administrace (se zdůvodněním) – zjištění neodstranitelných nedostatků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vyzvání žadatele k odstranění nedostatků (do 56 kalendářních dnů)</a:t>
            </a:r>
          </a:p>
          <a:p>
            <a:pPr lvl="1">
              <a:buAutoNum type="alphaLcParenR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Doplnění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neúplné dokumentace – žadatel předá MAS – MAS zkontroluje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je nutné opravit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doplnění, vyzve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žadatele s pevně daným termínem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k opravě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znovu kontroluje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ŽoD - kontrola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el. podpis,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verifikace 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předá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žadateli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adatel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pošle opravenou ŽoD přes PF na RO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SZIF nejpozději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termínu stanoveném v Žádosti o doplnění neúplné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dokumentace (14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kalendářních dnů od vyhotovení Žádosti o doplnění neúplné dokumentace)</a:t>
            </a:r>
          </a:p>
          <a:p>
            <a:pPr marL="4000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1 doplnění na RO SZIF ze strany žadatele!</a:t>
            </a:r>
          </a:p>
          <a:p>
            <a:pPr marL="1028700" lvl="1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Kontrola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RO SZIF – do 14 kalendářních dnů</a:t>
            </a:r>
          </a:p>
        </p:txBody>
      </p:sp>
    </p:spTree>
    <p:extLst>
      <p:ext uri="{BB962C8B-B14F-4D97-AF65-F5344CB8AC3E}">
        <p14:creationId xmlns:p14="http://schemas.microsoft.com/office/powerpoint/2010/main" xmlns="" val="10104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813" y="148708"/>
            <a:ext cx="4981974" cy="1188479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Postupy pro odvolání</a:t>
            </a:r>
            <a:endParaRPr lang="cs-CZ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912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491" y="1899480"/>
            <a:ext cx="117017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Pokud žadatel nesouhlasí s postupem MAS, může se odvolat proti: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Postupu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administrace na MAS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 bodového hodnocení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provedení příslušného úkonu MAS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přezkoumá a informuje o výsledku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10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postupem nebo rozhodnutím RO SZIF, může se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odvolat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CP SZIF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pracovních dnů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Pokud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nesouhlasí s rozhodnutím CP SZIF, může se odvolat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	k Přezkumné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komisi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SzPct val="95000"/>
              <a:buFont typeface="Wingdings" panose="05000000000000000000" pitchFamily="2" charset="2"/>
              <a:buChar char="§"/>
            </a:pP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dnů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vyjádření CP SZIF</a:t>
            </a:r>
          </a:p>
        </p:txBody>
      </p:sp>
    </p:spTree>
    <p:extLst>
      <p:ext uri="{BB962C8B-B14F-4D97-AF65-F5344CB8AC3E}">
        <p14:creationId xmlns:p14="http://schemas.microsoft.com/office/powerpoint/2010/main" xmlns="" val="755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86604"/>
            <a:ext cx="11651225" cy="113907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ekonomické činnosti dle </a:t>
            </a:r>
            <a:b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 NACE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065" y="1789471"/>
            <a:ext cx="11847871" cy="483992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 - ZPRACOVATELSKÝ 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PRŮMYSL </a:t>
            </a:r>
          </a:p>
          <a:p>
            <a:pPr marL="901700" lvl="4" indent="-269875" algn="just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výjimkou činností v odvětví 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oceli,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uhelném průmyslu, v odvětví stavby lodí, v odvětví výroby syntetických 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vláken,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dále s výjimkou tříd 12.00 Výroba tabákových výrobků a 25.40 Výroba zbraní a 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střeliva </a:t>
            </a:r>
            <a:endParaRPr lang="cs-CZ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STAVEBNICTVÍ </a:t>
            </a:r>
          </a:p>
          <a:p>
            <a:pPr marL="901700" lvl="4" indent="-269875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výjimkou skupiny 41.1 Developerská činnost </a:t>
            </a:r>
            <a:endParaRPr lang="cs-CZ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 - VELKOOBCHOD A MALOOBCHOD; OPRAVY A ÚDRŽBA 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MOTOROVÝCH VOZIDEL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výjimkou oddílu 46 a skupiny 47.3 Maloobchod s pohonnými hmotami ve specializovaných 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prodejnách </a:t>
            </a: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I - UBYTOVÁNÍ, STRAVOVÁNÍ A POHOSTINSTVÍ</a:t>
            </a: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702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2385" y="924674"/>
            <a:ext cx="8363120" cy="543503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3652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                          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lang="cs-CZ" sz="1600" kern="0" dirty="0">
              <a:solidFill>
                <a:srgbClr val="F36523"/>
              </a:solidFill>
              <a:latin typeface="Verdana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endParaRPr kumimoji="0" lang="cs-CZ" sz="1600" b="0" i="0" u="none" strike="noStrike" kern="0" cap="none" spc="0" normalizeH="0" baseline="0" noProof="0" dirty="0" smtClean="0">
              <a:ln>
                <a:noFill/>
              </a:ln>
              <a:solidFill>
                <a:srgbClr val="F36523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A373E"/>
              </a:buClr>
              <a:buSzPct val="90000"/>
              <a:buNone/>
            </a:pPr>
            <a:r>
              <a:rPr lang="cs-CZ" sz="1600" kern="0" dirty="0" smtClean="0">
                <a:solidFill>
                  <a:srgbClr val="F36523"/>
                </a:solidFill>
                <a:latin typeface="Verdana"/>
              </a:rPr>
              <a:t>  </a:t>
            </a:r>
            <a:endParaRPr lang="cs-CZ" sz="1600" kern="0" dirty="0">
              <a:solidFill>
                <a:srgbClr val="F36523"/>
              </a:solidFill>
              <a:latin typeface="Verdana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41" y="304614"/>
            <a:ext cx="6678468" cy="818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50606" y="1743574"/>
            <a:ext cx="110219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sz="2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36883" y="1743574"/>
            <a:ext cx="11701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Děkujeme za pozornost </a:t>
            </a:r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Jaroslava Hájková a Jitka Škaredová</a:t>
            </a:r>
          </a:p>
          <a:p>
            <a:pPr algn="ctr">
              <a:spcBef>
                <a:spcPts val="0"/>
              </a:spcBef>
            </a:pP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Havlíčkův kraj, o.p.s.</a:t>
            </a:r>
          </a:p>
          <a:p>
            <a:pPr algn="ctr">
              <a:spcBef>
                <a:spcPts val="0"/>
              </a:spcBef>
            </a:pPr>
            <a:r>
              <a:rPr lang="cs-CZ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Email:hajkova@havlickuvkraj.cz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skaredova@havlickuvkraj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774 420 913, 561 116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138, 722 945 540</a:t>
            </a:r>
            <a:endParaRPr lang="cs-CZ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3" y="5019493"/>
            <a:ext cx="113883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7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86604"/>
            <a:ext cx="11651225" cy="113907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ekonomické činnosti dle </a:t>
            </a:r>
            <a:b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 NACE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065" y="1789471"/>
            <a:ext cx="11847871" cy="483992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INFORMAČNÍ A KOMUIKAČNÍ ČINNOSTI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výjimkou oddílů 60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Tvorba programů a vysílání 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61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Telekomunikační činnosti</a:t>
            </a:r>
            <a:r>
              <a:rPr lang="pt-B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M – PROFESNÍ, VĚDECKÉ A TECHNICKÉ ČINNOSTI</a:t>
            </a:r>
          </a:p>
          <a:p>
            <a:pPr marL="901700" lvl="4" indent="-269875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výjimkou oddílu 70 Činnosti vedení podniků; poradenství v oblasti 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řízení</a:t>
            </a:r>
            <a:endParaRPr lang="cs-CZ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ADMINISTRATIVNÍ A PODPŮRNÉ ČINNOSTI (jen vyjmenované)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79 Činnosti cestovních kanceláří a agentur a ostatní rezervační služby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81 Činnosti související se stavbami a úpravou krajiny (s výjimkou skupiny 81.1)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82.1 Administrativní a kancelářské činnosti 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82.3 Pořádání konferencí a hospodářských výstav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82.92 Balicí činnosti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486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465" y="286604"/>
            <a:ext cx="11651225" cy="113907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Vybrané ekonomické činnosti dle </a:t>
            </a:r>
            <a:b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 NACE</a:t>
            </a:r>
            <a:endParaRPr lang="cs-CZ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065" y="1779640"/>
            <a:ext cx="11847871" cy="530941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P – VZDĚLÁVÁNÍ (jen </a:t>
            </a:r>
            <a:r>
              <a:rPr lang="cs-CZ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vyjmenované)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Vzdělávání </a:t>
            </a: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jazykových školách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Environmentální vzdělávání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Inovační vzdělávání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Jiné vzdělávání jinde </a:t>
            </a:r>
            <a:r>
              <a:rPr lang="cs-CZ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nezařazené</a:t>
            </a:r>
          </a:p>
          <a:p>
            <a:pPr marL="871548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85.59 Ostatní vzdělávání jinde nezařazené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R - KULTURNÍ, ZÁBAVNÍ A REKREAČNÍ ČINNOSTI (jen vyjmenované)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93 Sportovní, zábavní a rekreační činnosti </a:t>
            </a:r>
            <a:endParaRPr lang="cs-CZ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SEKCE S - OSTATNÍ ČINNOSTI (jen vyjmenované)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95 Opravy počítačů a výrobků pro osobní potřebu a převážně pro domácnost</a:t>
            </a:r>
          </a:p>
          <a:p>
            <a:pPr marL="901700" lvl="4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96 Poskytování ostatních osobních služeb </a:t>
            </a:r>
          </a:p>
          <a:p>
            <a:pPr marL="60452" indent="-261938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125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Způsobilé </a:t>
            </a:r>
            <a:r>
              <a:rPr lang="cs-CZ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524874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stavební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pořízení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výdaje jako součást projektu (úprava povrchů, náklady na výstavbu odstavných a parkovacích stání, oplocení, nákup a výsadba doprovodné zeleně) 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</a:t>
            </a:r>
            <a:r>
              <a:rPr lang="cs-CZ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nemovitosti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3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5248740"/>
          </a:xfrm>
        </p:spPr>
        <p:txBody>
          <a:bodyPr>
            <a:normAutofit/>
          </a:bodyPr>
          <a:lstStyle/>
          <a:p>
            <a:pPr marL="363538" indent="-363538" algn="just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Činnosti R 93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(Sportovní, zábavní a rekreační činnosti) a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56 </a:t>
            </a: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(Stravování a pohostinství) mohou být realizovány </a:t>
            </a:r>
            <a:r>
              <a:rPr lang="cs-CZ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ve vazbě na venkovskou turistiku nebo ubytovací kapacitu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 doloží, že v okruhu 10 km od místa realizace se nachází objekt venkovské turistiky s návštěvností min. 2000 osob/rok. Objekt venkovské turistiky se musí nacházet na území obce do 25 tis. obyvatel. 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Ubytovací kapacita musí být ve vlastnictví žadatele, případně ubytovací kapacita je součástí projektu, případně žadatel má uzavřenou smlouvu o spolupráci s provozovatelem ubytovací kapacity (např. o zajištění stravování pro hosty).  </a:t>
            </a:r>
            <a:endParaRPr lang="cs-CZ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Je-li součástí projektu ubytovací zařízení, musí se jednat o zařízení v souladu s § 2 odst. c) vyhlášky č. 501/2006 Sb., a dále o zařízení s </a:t>
            </a:r>
            <a:r>
              <a:rPr lang="cs-CZ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kapacitou nejméně 6 lůžek, maximálně však 40 lůžek</a:t>
            </a:r>
            <a:r>
              <a:rPr lang="cs-CZ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Kapacita 40 lůžek se vztahuje k ubytovacímu zařízení splňujícímu samostatný funkční </a:t>
            </a:r>
            <a:r>
              <a:rPr lang="cs-CZ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celek.</a:t>
            </a:r>
            <a:endParaRPr lang="cs-CZ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671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665" y="365963"/>
            <a:ext cx="8596668" cy="878636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Kritéria přijatelnosti</a:t>
            </a:r>
            <a:endParaRPr lang="cs-CZ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3" y="1795205"/>
            <a:ext cx="11897033" cy="5248740"/>
          </a:xfrm>
        </p:spPr>
        <p:txBody>
          <a:bodyPr>
            <a:normAutofit/>
          </a:bodyPr>
          <a:lstStyle/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případě, že se na území obce, ve které je realizován projekt týkající se ubytování, vybírají místní poplatky z cestovního ruchu, se žadatel přihlásí k poplatkové povinnosti u příslušné obce, a to nejpozději k datu předložení Žádosti o platbu na MAS </a:t>
            </a:r>
          </a:p>
          <a:p>
            <a:pPr marL="268288" indent="-268288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Přípustné způsoby uspořádání právních vztahů k nemovitostem, na kterých jsou realizovány stavební výdaje, jsou: vlastnictví, spoluvlastnictví s min. 50% spoluvlastnickým podílem, věcné břemeno. V případě pozemku pod stavbou je přípustný také nájem. </a:t>
            </a:r>
          </a:p>
          <a:p>
            <a:pPr marL="720154" lvl="2" indent="-363538" algn="just"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23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617</TotalTime>
  <Words>2157</Words>
  <Application>Microsoft Office PowerPoint</Application>
  <PresentationFormat>Vlastní</PresentationFormat>
  <Paragraphs>403</Paragraphs>
  <Slides>40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Retrospektiva</vt:lpstr>
      <vt:lpstr>      Seminář k výzvě MAS Havlíčkův kraj z PRV   Fiche 7 Rozvoj nezemědělské činnosti a agroturistiky   Fiche 2 Podpora rozvoje zemědělských podniků</vt:lpstr>
      <vt:lpstr>Harmonogram výzvy</vt:lpstr>
      <vt:lpstr>Fiche 7 Rozvoj nezemědělské činnosti a agroturistiky  Čl. 19.1b Podpora investic na založení nebo rozvoj nezemědělských činností</vt:lpstr>
      <vt:lpstr>Vybrané ekonomické činnosti dle  CZ NACE</vt:lpstr>
      <vt:lpstr>Vybrané ekonomické činnosti dle  CZ NACE</vt:lpstr>
      <vt:lpstr>Vybrané ekonomické činnosti dle  CZ NACE</vt:lpstr>
      <vt:lpstr>Způsobilé výdaje </vt:lpstr>
      <vt:lpstr>Kritéria přijatelnosti</vt:lpstr>
      <vt:lpstr>Kritéria přijatelnosti</vt:lpstr>
      <vt:lpstr>Fiche 2 Podpora rozvoje zemědělských podniků Čl. 17.1a Investice do zemědělských podniků</vt:lpstr>
      <vt:lpstr>Podání žádosti</vt:lpstr>
      <vt:lpstr>Podání žádosti</vt:lpstr>
      <vt:lpstr>Generování formuláře žádosti</vt:lpstr>
      <vt:lpstr>Generování formuláře žádosti</vt:lpstr>
      <vt:lpstr>Formulář ŽoD</vt:lpstr>
      <vt:lpstr>Formulář ŽoD</vt:lpstr>
      <vt:lpstr>Formulář ŽoD</vt:lpstr>
      <vt:lpstr>Formulář ŽoD</vt:lpstr>
      <vt:lpstr>Specifické strany čl. 17.1.a - Zemědělství</vt:lpstr>
      <vt:lpstr>Specifické strany čl. 19.1.b – Podnikání…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Formulář ŽoD</vt:lpstr>
      <vt:lpstr>Kontrola ŽoD</vt:lpstr>
      <vt:lpstr>Podání ŽoD na MAS</vt:lpstr>
      <vt:lpstr>Administrativní kontrola</vt:lpstr>
      <vt:lpstr>Hodnocení projektů</vt:lpstr>
      <vt:lpstr>Hodnocení projektů</vt:lpstr>
      <vt:lpstr>Elektronické podepsání</vt:lpstr>
      <vt:lpstr>Registrace Žádosti o dotaci – ŽADATEL !!</vt:lpstr>
      <vt:lpstr>Registrace Žádosti o dotaci – ŽADATEL !!</vt:lpstr>
      <vt:lpstr>Registrace Žádosti o dotaci – ŽADATEL !!</vt:lpstr>
      <vt:lpstr>Administrace ŽoD na SZIF</vt:lpstr>
      <vt:lpstr>Postupy pro odvolání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</dc:creator>
  <cp:lastModifiedBy>ANDINA</cp:lastModifiedBy>
  <cp:revision>66</cp:revision>
  <dcterms:created xsi:type="dcterms:W3CDTF">2017-01-05T12:34:26Z</dcterms:created>
  <dcterms:modified xsi:type="dcterms:W3CDTF">2017-08-18T09:58:06Z</dcterms:modified>
</cp:coreProperties>
</file>