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7"/>
  </p:notesMasterIdLst>
  <p:sldIdLst>
    <p:sldId id="256" r:id="rId2"/>
    <p:sldId id="267" r:id="rId3"/>
    <p:sldId id="258" r:id="rId4"/>
    <p:sldId id="302" r:id="rId5"/>
    <p:sldId id="313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6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DB6A2-65A1-4F34-BED8-934E1FECCAA2}" type="datetimeFigureOut">
              <a:rPr lang="cs-CZ" smtClean="0"/>
              <a:t>19.1.2018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E3293-CA74-4732-B685-6CB1DE79DD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8538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076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406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6356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637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939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1860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758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63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9570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8729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46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391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68975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276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41156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0941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00852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0157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65847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6188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71456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554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8285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01123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433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939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5109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354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594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245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963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19.1.2018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10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19.1.2018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691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19.1.2018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83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19.1.2018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04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19.1.2018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40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19.1.2018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46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19.1.2018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92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19.1.2018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26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19.1.2018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796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BAD7A1B-2A56-4A2C-8A6E-ACA7A4EB1D90}" type="datetimeFigureOut">
              <a:rPr lang="cs-CZ" smtClean="0"/>
              <a:t>19.1.2018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70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19.1.2018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2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BAD7A1B-2A56-4A2C-8A6E-ACA7A4EB1D90}" type="datetimeFigureOut">
              <a:rPr lang="cs-CZ" smtClean="0"/>
              <a:t>19.1.2018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22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ralovska-stezka.cz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17638" y="701457"/>
            <a:ext cx="10058400" cy="414787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1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Seminář</a:t>
            </a:r>
            <a:r>
              <a:rPr lang="cs-CZ" sz="3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3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 1. výzvě MAS Havlíčkův kraj z PRV</a:t>
            </a:r>
            <a: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400" b="1" u="sng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Fiche</a:t>
            </a:r>
            <a:r>
              <a:rPr lang="cs-CZ" sz="44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 Podpora zpracování                     a uvádění zemědělských produktů na </a:t>
            </a:r>
            <a:r>
              <a:rPr lang="cs-CZ" sz="44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trh</a:t>
            </a:r>
            <a:endParaRPr lang="cs-CZ" sz="4400" b="1" u="sng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269" y="4849335"/>
            <a:ext cx="7714080" cy="1098472"/>
          </a:xfrm>
          <a:prstGeom prst="rect">
            <a:avLst/>
          </a:prstGeom>
        </p:spPr>
      </p:pic>
      <p:pic>
        <p:nvPicPr>
          <p:cNvPr id="4" name="Obrázek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013" y="710917"/>
            <a:ext cx="8655485" cy="1506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318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5168786" cy="984754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101886" y="1941115"/>
            <a:ext cx="46562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Důležité je vyplnit pole </a:t>
            </a:r>
            <a:r>
              <a:rPr lang="cs-CZ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a 13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aby se zobrazily všechny strany Žádosti.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71" y="1400029"/>
            <a:ext cx="6319965" cy="530772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032480" y="3761504"/>
            <a:ext cx="4644513" cy="584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rgbClr val="000000"/>
                </a:solidFill>
                <a:latin typeface="Verdana" pitchFamily="34" charset="0"/>
              </a:rPr>
              <a:t>Pod tlačítkem MENU je umístěn instruktážní list</a:t>
            </a:r>
          </a:p>
        </p:txBody>
      </p:sp>
    </p:spTree>
    <p:extLst>
      <p:ext uri="{BB962C8B-B14F-4D97-AF65-F5344CB8AC3E}">
        <p14:creationId xmlns:p14="http://schemas.microsoft.com/office/powerpoint/2010/main" val="252264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5168786" cy="984754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21" y="1219200"/>
            <a:ext cx="11540358" cy="543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4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5168786" cy="984754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6" name="Zástupný symbol pro obsah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33" y="2974483"/>
            <a:ext cx="10352691" cy="326955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634" y="1367217"/>
            <a:ext cx="10352690" cy="1491597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393929" y="1776953"/>
            <a:ext cx="3221605" cy="95410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srgbClr val="000000"/>
                </a:solidFill>
                <a:latin typeface="Verdana" pitchFamily="34" charset="0"/>
              </a:rPr>
              <a:t>Automatický výpočet data předložení ŽoP na MAS </a:t>
            </a:r>
            <a:br>
              <a:rPr lang="cs-CZ" sz="1400" b="1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cs-CZ" sz="1400" b="1" dirty="0">
                <a:solidFill>
                  <a:srgbClr val="000000"/>
                </a:solidFill>
                <a:latin typeface="Verdana" pitchFamily="34" charset="0"/>
              </a:rPr>
              <a:t>(15 kalendářních dní před termínem předložení na RO)</a:t>
            </a:r>
          </a:p>
        </p:txBody>
      </p:sp>
      <p:sp>
        <p:nvSpPr>
          <p:cNvPr id="9" name="Šipka doleva 8"/>
          <p:cNvSpPr/>
          <p:nvPr/>
        </p:nvSpPr>
        <p:spPr bwMode="auto">
          <a:xfrm>
            <a:off x="7239266" y="2254006"/>
            <a:ext cx="644679" cy="288032"/>
          </a:xfrm>
          <a:prstGeom prst="lef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5168786" cy="984754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33" y="1297859"/>
            <a:ext cx="10999935" cy="525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1483202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Specifické strany čl. 17.1.a - Zemědělství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303" y="1641986"/>
            <a:ext cx="7010400" cy="4994787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374193" y="2092278"/>
            <a:ext cx="4316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Aft>
                <a:spcPct val="0"/>
              </a:spcAft>
              <a:buClr>
                <a:srgbClr val="2A373E"/>
              </a:buClr>
              <a:buSzPct val="90000"/>
            </a:pPr>
            <a:r>
              <a:rPr lang="cs-CZ" sz="2400" b="1" kern="0" dirty="0">
                <a:solidFill>
                  <a:schemeClr val="accent2">
                    <a:lumMod val="75000"/>
                  </a:schemeClr>
                </a:solidFill>
                <a:latin typeface="Verdana"/>
              </a:rPr>
              <a:t>Vyplnit údaje při požadovaném zvýšení míry dotace pro mladého začínajícího zemědělce a pozemky v LFA.</a:t>
            </a:r>
          </a:p>
        </p:txBody>
      </p:sp>
      <p:sp>
        <p:nvSpPr>
          <p:cNvPr id="5" name="Obdélník 4"/>
          <p:cNvSpPr/>
          <p:nvPr/>
        </p:nvSpPr>
        <p:spPr>
          <a:xfrm>
            <a:off x="7237867" y="4627882"/>
            <a:ext cx="4452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rgbClr val="C00000"/>
                </a:solidFill>
                <a:latin typeface="Verdana" pitchFamily="34" charset="0"/>
              </a:rPr>
              <a:t>Vzorec (Příloha 15 Pravidel 19.2.1. </a:t>
            </a:r>
            <a:r>
              <a:rPr lang="cs-CZ" sz="1600" b="1" dirty="0" smtClean="0">
                <a:solidFill>
                  <a:srgbClr val="C00000"/>
                </a:solidFill>
                <a:latin typeface="Verdana" pitchFamily="34" charset="0"/>
              </a:rPr>
              <a:t>           – </a:t>
            </a:r>
            <a:r>
              <a:rPr lang="cs-CZ" sz="1600" b="1" dirty="0">
                <a:solidFill>
                  <a:srgbClr val="C00000"/>
                </a:solidFill>
                <a:latin typeface="Verdana" pitchFamily="34" charset="0"/>
              </a:rPr>
              <a:t>výpočet v případě, že část objektu neslouží cílům a účelu </a:t>
            </a:r>
            <a:r>
              <a:rPr lang="cs-CZ" sz="1600" b="1" dirty="0" smtClean="0">
                <a:solidFill>
                  <a:srgbClr val="C00000"/>
                </a:solidFill>
                <a:latin typeface="Verdana" pitchFamily="34" charset="0"/>
              </a:rPr>
              <a:t>Fiche, stejné             i </a:t>
            </a:r>
            <a:r>
              <a:rPr lang="cs-CZ" sz="1600" b="1" dirty="0">
                <a:solidFill>
                  <a:srgbClr val="C00000"/>
                </a:solidFill>
                <a:latin typeface="Verdana" pitchFamily="34" charset="0"/>
              </a:rPr>
              <a:t>v dalších článcích).</a:t>
            </a:r>
          </a:p>
        </p:txBody>
      </p:sp>
    </p:spTree>
    <p:extLst>
      <p:ext uri="{BB962C8B-B14F-4D97-AF65-F5344CB8AC3E}">
        <p14:creationId xmlns:p14="http://schemas.microsoft.com/office/powerpoint/2010/main" val="72133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1483202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Specifické strany čl. 19.1.b – Podnikání…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55" y="1641987"/>
            <a:ext cx="7687423" cy="4382575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883945" y="1822575"/>
            <a:ext cx="39627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Při výběru CZ-NACE: R 93 (Sportovní, zábavní a rekreační činnosti) nebo I 56 (Stravování a pohostinství) se objeví sekce k nadefinování objektu venkovské turistiky (okruh 10 km, návštěvnost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min.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2000 os./rok).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55" y="4993666"/>
            <a:ext cx="7991813" cy="1748209"/>
          </a:xfrm>
          <a:prstGeom prst="rect">
            <a:avLst/>
          </a:prstGeom>
          <a:ln w="38100">
            <a:solidFill>
              <a:srgbClr val="F36523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0004" y="4761859"/>
            <a:ext cx="7995816" cy="200839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7012" y="4455230"/>
            <a:ext cx="8042796" cy="2318067"/>
          </a:xfrm>
          <a:prstGeom prst="rect">
            <a:avLst/>
          </a:prstGeom>
          <a:ln w="38100">
            <a:solidFill>
              <a:srgbClr val="003366">
                <a:lumMod val="60000"/>
                <a:lumOff val="40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15233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234012" y="2013646"/>
            <a:ext cx="3962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Nadefinování zakázky - vyplňuje žadatel zde na straně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B3.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13" y="1376516"/>
            <a:ext cx="7047199" cy="532908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114836" y="3665817"/>
            <a:ext cx="5004619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latin typeface="Verdana" pitchFamily="34" charset="0"/>
              </a:rPr>
              <a:t>Výše zakázky - automaticky se napočítává z údajů ze strany C1 – Výdaje </a:t>
            </a:r>
            <a:r>
              <a:rPr lang="cs-CZ" sz="1600" b="1" dirty="0" smtClean="0">
                <a:latin typeface="Verdana" pitchFamily="34" charset="0"/>
              </a:rPr>
              <a:t>projektu.</a:t>
            </a:r>
            <a:endParaRPr lang="cs-CZ" sz="1600" b="1" dirty="0"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9388" y="3642189"/>
            <a:ext cx="1701643" cy="77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3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17" y="1387012"/>
            <a:ext cx="11769567" cy="538365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981404" y="2628482"/>
            <a:ext cx="2859088" cy="33855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>
                <a:latin typeface="Verdana" pitchFamily="34" charset="0"/>
              </a:rPr>
              <a:t>Přiřazení k zakázce</a:t>
            </a:r>
            <a:endParaRPr lang="cs-CZ" sz="16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9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12" y="1284270"/>
            <a:ext cx="7940045" cy="5383659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216939" y="2509934"/>
            <a:ext cx="37584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Přehled rozpočtu – vyplňuje se automaticky na základě údajů uvedených na předchozích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stranách.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5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9" name="Zástupný symbol pro obsah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14" y="1386348"/>
            <a:ext cx="11681373" cy="527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58721"/>
          </a:xfrm>
        </p:spPr>
        <p:txBody>
          <a:bodyPr>
            <a:normAutofit fontScale="90000"/>
          </a:bodyPr>
          <a:lstStyle/>
          <a:p>
            <a:pPr algn="ctr"/>
            <a:r>
              <a:rPr lang="cs-CZ" sz="7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Harmonogram</a:t>
            </a:r>
            <a:r>
              <a:rPr lang="cs-CZ" sz="7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7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výzvy</a:t>
            </a:r>
            <a:endParaRPr lang="cs-CZ" sz="7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686304"/>
              </p:ext>
            </p:extLst>
          </p:nvPr>
        </p:nvGraphicFramePr>
        <p:xfrm>
          <a:off x="757084" y="1848465"/>
          <a:ext cx="10677832" cy="4458324"/>
        </p:xfrm>
        <a:graphic>
          <a:graphicData uri="http://schemas.openxmlformats.org/drawingml/2006/table">
            <a:tbl>
              <a:tblPr firstRow="1" firstCol="1" bandRow="1"/>
              <a:tblGrid>
                <a:gridCol w="5675179">
                  <a:extLst>
                    <a:ext uri="{9D8B030D-6E8A-4147-A177-3AD203B41FA5}">
                      <a16:colId xmlns:a16="http://schemas.microsoft.com/office/drawing/2014/main" xmlns="" val="2016204673"/>
                    </a:ext>
                  </a:extLst>
                </a:gridCol>
                <a:gridCol w="5002653">
                  <a:extLst>
                    <a:ext uri="{9D8B030D-6E8A-4147-A177-3AD203B41FA5}">
                      <a16:colId xmlns:a16="http://schemas.microsoft.com/office/drawing/2014/main" xmlns="" val="1854389941"/>
                    </a:ext>
                  </a:extLst>
                </a:gridCol>
              </a:tblGrid>
              <a:tr h="5011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Číslo výzvy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1133702"/>
                  </a:ext>
                </a:extLst>
              </a:tr>
              <a:tr h="5011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Datum vyhlášení výzvy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cs-CZ" sz="20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19. 6. </a:t>
                      </a:r>
                      <a:r>
                        <a:rPr lang="cs-CZ" sz="2000" b="1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7722998"/>
                  </a:ext>
                </a:extLst>
              </a:tr>
              <a:tr h="5011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Datum přijetí žádostí na MAS od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cs-CZ" sz="20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1. 8. </a:t>
                      </a:r>
                      <a:r>
                        <a:rPr lang="cs-CZ" sz="2000" b="1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0300033"/>
                  </a:ext>
                </a:extLst>
              </a:tr>
              <a:tr h="5011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Datum přijetí žádostí na MAS do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cs-CZ" sz="20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21. 8. </a:t>
                      </a:r>
                      <a:r>
                        <a:rPr lang="cs-CZ" sz="2000" b="1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028332"/>
                  </a:ext>
                </a:extLst>
              </a:tr>
              <a:tr h="6350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Plánovaný termín registrace na RO SZIF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cs-CZ" sz="20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14. 9. </a:t>
                      </a:r>
                      <a:r>
                        <a:rPr lang="cs-CZ" sz="2000" b="1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40540806"/>
                  </a:ext>
                </a:extLst>
              </a:tr>
              <a:tr h="6350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Internetové stránky MAS, kde je výzva zveřejněna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sng" dirty="0" smtClean="0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"/>
                        </a:rPr>
                        <a:t>www.havlickuvkraj.cz</a:t>
                      </a:r>
                      <a:r>
                        <a:rPr lang="cs-CZ" sz="2000" dirty="0" smtClean="0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6206125"/>
                  </a:ext>
                </a:extLst>
              </a:tr>
              <a:tr h="10023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Pracovník poskytující informace žadatelům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Jaroslava Hájková, Jitka Škaredová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tel</a:t>
                      </a:r>
                      <a:r>
                        <a:rPr lang="cs-CZ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: 774 </a:t>
                      </a:r>
                      <a:r>
                        <a:rPr lang="cs-CZ" sz="20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420</a:t>
                      </a:r>
                      <a:r>
                        <a:rPr lang="cs-CZ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cs-CZ" sz="20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913, 722 945 540 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email: </a:t>
                      </a:r>
                      <a:r>
                        <a:rPr lang="cs-CZ" sz="20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hajkova@havlickuvkraj.cz 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16253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01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86812" y="1544734"/>
            <a:ext cx="6056671" cy="462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bdélník 3"/>
          <p:cNvSpPr/>
          <p:nvPr/>
        </p:nvSpPr>
        <p:spPr>
          <a:xfrm>
            <a:off x="6331975" y="2043573"/>
            <a:ext cx="57335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Obdržené body jsou závazné od data podání ŽoD </a:t>
            </a: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nesmí </a:t>
            </a: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být žadatelem měněny </a:t>
            </a: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                           a upravovány</a:t>
            </a:r>
            <a:endParaRPr lang="cs-CZ" sz="16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sz="16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Pokud žadatel vyplnil bodové hodnocení </a:t>
            </a: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                  v </a:t>
            </a: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ŽoD chybně, může MAS změnit bodové hodnocení na základě rozhodnutí Výběrového orgánu MAS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Odůvodněné případy – </a:t>
            </a: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SZIF </a:t>
            </a: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vrátí ŽoD MAS </a:t>
            </a: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              k</a:t>
            </a:r>
            <a:endParaRPr lang="cs-CZ" sz="16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   přebodování</a:t>
            </a:r>
            <a:endParaRPr lang="cs-CZ" sz="16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2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747" y="1455175"/>
            <a:ext cx="8658506" cy="522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5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340" y="1249766"/>
            <a:ext cx="7129321" cy="523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4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67" y="1356852"/>
            <a:ext cx="7091636" cy="5240594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404045" y="2264281"/>
            <a:ext cx="45523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Vyplňuje MAS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–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zaznamenává jednotlivé úkony, které jsou s ŽoD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prováděny. 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případě potřeby může přidat řádek a provést záznam nad rámec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požadovaných.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96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Kontrola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404045" y="2264281"/>
            <a:ext cx="45523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 vyplnění údajů je vhodné provést kontrolu: </a:t>
            </a:r>
            <a:endParaRPr lang="cs-CZ" sz="24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MENU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Kontrola vyplněných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údajů.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Zástupný symbol pro obsah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13" y="1123514"/>
            <a:ext cx="7145806" cy="5002852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 bwMode="auto">
          <a:xfrm>
            <a:off x="4406241" y="2398772"/>
            <a:ext cx="2304256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8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5848" y="148709"/>
            <a:ext cx="4109614" cy="113071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Podání ŽoD na MAS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16078" y="1775080"/>
            <a:ext cx="1000923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Podání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ŽoD včetně příloh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termínu </a:t>
            </a: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stanoveném výzvou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MAS!!!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MAS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ŽoD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vytiskne, žadatel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nebo zmocněný zástupce ji podepíše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</a:p>
          <a:p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před pracovníkem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Datum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podání ŽoD = datum podpisu ŽoD před pracovníkem MAS</a:t>
            </a:r>
          </a:p>
          <a:p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podání Žádosti o dotaci včetně příloh na MAS obdrží žadatel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</a:p>
          <a:p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písemné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potvrzení od MAS ihned po podepsání Žádosti o dotace 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před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pracovníkem MAS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MAS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zveřejní Seznam přijatých žádostí na internetových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stránkách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5 pracovních dní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ukončení příjmu</a:t>
            </a:r>
          </a:p>
        </p:txBody>
      </p:sp>
    </p:spTree>
    <p:extLst>
      <p:ext uri="{BB962C8B-B14F-4D97-AF65-F5344CB8AC3E}">
        <p14:creationId xmlns:p14="http://schemas.microsoft.com/office/powerpoint/2010/main" val="252141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9"/>
            <a:ext cx="4981974" cy="113071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Administrativní kontrola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16078" y="1775080"/>
            <a:ext cx="1000923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– kontrola obsahové správnosti, kontrola přijatelnosti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 </a:t>
            </a:r>
          </a:p>
          <a:p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dalších podmínek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vztahujících se na daný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</a:t>
            </a:r>
          </a:p>
          <a:p>
            <a:endParaRPr lang="cs-CZ" sz="20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Kontrola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zaznamenána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kontrolního listu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Zjištění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nedostatků – MAS vyzve žadatele k doplnění ŽoD s pevně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</a:p>
          <a:p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daným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termínem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Minimálně 5 pracovních dní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může provést opravu max. 2x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Při nedoplnění = ukončení administrace</a:t>
            </a:r>
          </a:p>
          <a:p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výsledku provedených kontrol je žadatel informován MAS do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</a:p>
          <a:p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pracovních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dní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ukončení kontroly </a:t>
            </a:r>
          </a:p>
        </p:txBody>
      </p:sp>
    </p:spTree>
    <p:extLst>
      <p:ext uri="{BB962C8B-B14F-4D97-AF65-F5344CB8AC3E}">
        <p14:creationId xmlns:p14="http://schemas.microsoft.com/office/powerpoint/2010/main" val="126381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9"/>
            <a:ext cx="4981974" cy="113071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Hodnocení projektů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30942" y="1899479"/>
            <a:ext cx="1102196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Výběrový orgán MAS – věcné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hodnocení za každou Fichi dle </a:t>
            </a:r>
            <a:endParaRPr lang="cs-CZ" sz="20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předem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stanovených preferenčních kritérií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 souladu s výzvou MAS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Výsledky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hodnocení (bodování) včetně zdůvodnění MAS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zaznamená/přepíše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formuláře Žádosti o dotaci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stanoví pořadí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projektů na základě bodového ohodnocení a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finančních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prostředků alokovaných na danou výzvu/Fichi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20 pracovních dní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provedení věcného hodnocení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98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9"/>
            <a:ext cx="4981974" cy="113071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Hodnocení projektů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informuje žadatele o výši přidělených bodů a </a:t>
            </a:r>
            <a:endParaRPr lang="cs-CZ" sz="24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vybrání/nevybrání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jeho ŽoD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pracovních dnů od schválení výběru projektů MAS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vyhotoví Seznam vybraných a nevybraných Žádostí o </a:t>
            </a:r>
            <a:endParaRPr lang="cs-CZ" sz="24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dotaci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5 pracovních dnů od schválení výběru projektů MAS</a:t>
            </a:r>
          </a:p>
          <a:p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Vybrané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projekty (ŽoD) MAS elektronicky podepíše,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přílohy</a:t>
            </a:r>
          </a:p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verifikuje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předá žadateli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Minimálně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pracovní dny před termínem registrace na RO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SZIF (Viz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Výzva)</a:t>
            </a:r>
          </a:p>
          <a:p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7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9"/>
            <a:ext cx="4981974" cy="113071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Elektronické podepsání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455174"/>
            <a:ext cx="8239125" cy="519143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415528" y="1743574"/>
            <a:ext cx="339212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MAS podepíše ŽoD po provedení všech administrativních úkonů – po podpisu se ŽoD uzamkne.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Podpis nelze zrušit, je-li ŽoD podepsána omylem žadatelem, musí žadatel vygenerovat ŽoD novou z PF.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870" y="4441202"/>
            <a:ext cx="8073834" cy="23757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294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88490"/>
            <a:ext cx="10058400" cy="688258"/>
          </a:xfrm>
          <a:solidFill>
            <a:schemeClr val="accent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cs-CZ" sz="2000" b="1" u="sng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Fiche</a:t>
            </a:r>
            <a:r>
              <a:rPr lang="cs-CZ" sz="20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 Podpora </a:t>
            </a:r>
            <a:r>
              <a:rPr lang="cs-CZ" sz="20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zpracování a </a:t>
            </a:r>
            <a:r>
              <a:rPr lang="cs-CZ" sz="20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uvádění zemědělských produktů na trh</a:t>
            </a:r>
            <a:br>
              <a:rPr lang="cs-CZ" sz="20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Čl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17.1. b)Zpracování a uvádění na trh zemědělských produktů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493667"/>
              </p:ext>
            </p:extLst>
          </p:nvPr>
        </p:nvGraphicFramePr>
        <p:xfrm>
          <a:off x="294968" y="993057"/>
          <a:ext cx="11602064" cy="894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2999">
                  <a:extLst>
                    <a:ext uri="{9D8B030D-6E8A-4147-A177-3AD203B41FA5}">
                      <a16:colId xmlns:a16="http://schemas.microsoft.com/office/drawing/2014/main" xmlns="" val="3536704053"/>
                    </a:ext>
                  </a:extLst>
                </a:gridCol>
                <a:gridCol w="1703540">
                  <a:extLst>
                    <a:ext uri="{9D8B030D-6E8A-4147-A177-3AD203B41FA5}">
                      <a16:colId xmlns:a16="http://schemas.microsoft.com/office/drawing/2014/main" xmlns="" val="1309870598"/>
                    </a:ext>
                  </a:extLst>
                </a:gridCol>
                <a:gridCol w="5912285">
                  <a:extLst>
                    <a:ext uri="{9D8B030D-6E8A-4147-A177-3AD203B41FA5}">
                      <a16:colId xmlns:a16="http://schemas.microsoft.com/office/drawing/2014/main" xmlns="" val="2414571854"/>
                    </a:ext>
                  </a:extLst>
                </a:gridCol>
                <a:gridCol w="1365337">
                  <a:extLst>
                    <a:ext uri="{9D8B030D-6E8A-4147-A177-3AD203B41FA5}">
                      <a16:colId xmlns:a16="http://schemas.microsoft.com/office/drawing/2014/main" xmlns="" val="2861319396"/>
                    </a:ext>
                  </a:extLst>
                </a:gridCol>
                <a:gridCol w="1487903">
                  <a:extLst>
                    <a:ext uri="{9D8B030D-6E8A-4147-A177-3AD203B41FA5}">
                      <a16:colId xmlns:a16="http://schemas.microsoft.com/office/drawing/2014/main" xmlns="" val="2372360841"/>
                    </a:ext>
                  </a:extLst>
                </a:gridCol>
              </a:tblGrid>
              <a:tr h="383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Číslo Fiche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Název Fiche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Max. míra podpory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Alokace </a:t>
                      </a:r>
                      <a:r>
                        <a:rPr lang="cs-CZ" sz="1400" dirty="0" err="1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Fiche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v tis. Kč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Min/max. způsobilé 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výdaje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470191509"/>
                  </a:ext>
                </a:extLst>
              </a:tr>
              <a:tr h="858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cs-CZ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u="non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Podpora zpracování                  a uvádění zemědělských produktů                  na trh</a:t>
                      </a:r>
                      <a:endParaRPr lang="cs-CZ" sz="1400" b="1" u="non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případě zpracování zemědělských produktů, kdy výstupním produktem je produkt nespadající pod přílohu I Smlouvy                        o fungování EU, činí výše dotace </a:t>
                      </a:r>
                      <a:r>
                        <a:rPr lang="cs-CZ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35 % výdajů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ze kterých je stanovena dotace </a:t>
                      </a:r>
                      <a:r>
                        <a:rPr lang="cs-CZ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 střední podniky 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cs-CZ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45 % pro mikro                              a malé podniky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 podpora je poskytována v souladu                              s podmínkami čl. 44 nařízení Komise (EU) č. 702/2014. </a:t>
                      </a:r>
                    </a:p>
                    <a:p>
                      <a:pPr algn="just"/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případě zpracování zemědělských produktů, kdy výstupním produktem je produkt spadající pod přílohu I Smlouvy                                o fungování EU, a uvádění zemědělských produktů na trh činí výše dotace 50 % výdajů, ze kterých je stanovena dotace.</a:t>
                      </a:r>
                    </a:p>
                    <a:p>
                      <a:pPr algn="ctr"/>
                      <a:endParaRPr lang="cs-CZ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2.443, - 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50 </a:t>
                      </a:r>
                      <a:r>
                        <a:rPr lang="cs-CZ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000/5</a:t>
                      </a: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cs-CZ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mil.</a:t>
                      </a:r>
                      <a:endParaRPr lang="cs-CZ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3943356"/>
                  </a:ext>
                </a:extLst>
              </a:tr>
              <a:tr h="19186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Definice příjemce dotace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1668914"/>
                  </a:ext>
                </a:extLst>
              </a:tr>
              <a:tr h="19186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Zemědělský podnikatel, výrobce potravin, výrobce krmiv nebo jiné subjekty aktivní ve zpracování, uvádění na trh a vývoji zemědělských produktů uvedených v příloze I Smlouvy  o fungování EU jako vstupní produkt.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8392013"/>
                  </a:ext>
                </a:extLst>
              </a:tr>
              <a:tr h="19186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Vazba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1407700"/>
                  </a:ext>
                </a:extLst>
              </a:tr>
              <a:tr h="19186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Článek 17, odstavec 1., písmeno b) Zpracování a uvádění na trh zemědělských produktů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5611199"/>
                  </a:ext>
                </a:extLst>
              </a:tr>
              <a:tr h="19186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Stručný popis Fiche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1534327"/>
                  </a:ext>
                </a:extLst>
              </a:tr>
              <a:tr h="19186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Podpora je zaměřena na investice, které se týkají zpracování, uvádění na trh nebo vývoje zemědělských produktů uvedených v příloze Smlouvy o fungování EU nebo bavlny, s výjimkou produktů rybolovu, přičemž výstupem procesu produkce může být produkt, na nějž se uvedená příloha nevztahuje.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6033907"/>
                  </a:ext>
                </a:extLst>
              </a:tr>
              <a:tr h="19186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Oblasti podpory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2692665"/>
                  </a:ext>
                </a:extLst>
              </a:tr>
              <a:tr h="2065909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Podpora zahrnuje hmotné a nehmotné investice, které se týkají zpracování zemědělských produktů a jejich uvádění na trh. Způsobilé výdaje jsou investice do výstavby a rekonstrukce budov včetně nezbytných manipulačních ploch, pořízení strojů, nástrojů a zařízení pro zpracování zemědělských produktů, finální úpravu, balení, značení výrobků (včetně technologií souvisejících s </a:t>
                      </a:r>
                      <a:r>
                        <a:rPr lang="cs-CZ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dohledatelností</a:t>
                      </a:r>
                      <a:r>
                        <a:rPr lang="cs-CZ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produktů) a investic souvisejících se skladováním zpracovávané suroviny, výrobků a druhotných surovin vznikajících při zpracování. Způsobilé jsou rovněž investice vedoucí ke zvyšování                                    a monitorovaní kvality produktů, investice související s uváděním zemědělských a potravinářských produktů na trh (včetně investic do marketingu) a investice  do zařízení na čištění odpadních vod ve zpracovatelském provozu.</a:t>
                      </a:r>
                    </a:p>
                    <a:p>
                      <a:pPr algn="ctr"/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5077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22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8"/>
            <a:ext cx="4981974" cy="1594865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Registrace Žádosti o dotaci – </a:t>
            </a:r>
            <a:r>
              <a:rPr lang="cs-CZ" sz="4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!!</a:t>
            </a:r>
            <a:endParaRPr lang="cs-CZ" sz="4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102096" y="1862555"/>
            <a:ext cx="33921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 obdržení podepsané </a:t>
            </a:r>
            <a:r>
              <a:rPr lang="cs-CZ" sz="2400" b="1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ŽoD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a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příloh od MAS žadatel přes Portál farmáře pokračuje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v podání.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02" y="2363633"/>
            <a:ext cx="1734245" cy="3660330"/>
          </a:xfrm>
          <a:prstGeom prst="rect">
            <a:avLst/>
          </a:prstGeom>
        </p:spPr>
      </p:pic>
      <p:sp>
        <p:nvSpPr>
          <p:cNvPr id="10" name="Šipka doprava 9"/>
          <p:cNvSpPr/>
          <p:nvPr/>
        </p:nvSpPr>
        <p:spPr bwMode="auto">
          <a:xfrm>
            <a:off x="0" y="5294085"/>
            <a:ext cx="646449" cy="484632"/>
          </a:xfrm>
          <a:prstGeom prst="righ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5132" y="2286694"/>
            <a:ext cx="5179539" cy="396359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7247" y="4401980"/>
            <a:ext cx="5771406" cy="1376737"/>
          </a:xfrm>
          <a:prstGeom prst="rect">
            <a:avLst/>
          </a:prstGeom>
        </p:spPr>
      </p:pic>
      <p:sp>
        <p:nvSpPr>
          <p:cNvPr id="12" name="Šipka doleva 11"/>
          <p:cNvSpPr/>
          <p:nvPr/>
        </p:nvSpPr>
        <p:spPr bwMode="auto">
          <a:xfrm>
            <a:off x="7807366" y="5090348"/>
            <a:ext cx="426804" cy="216025"/>
          </a:xfrm>
          <a:prstGeom prst="leftArrow">
            <a:avLst/>
          </a:pr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109077" y="5788132"/>
            <a:ext cx="48473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rgbClr val="C00000"/>
                </a:solidFill>
                <a:latin typeface="Verdana" pitchFamily="34" charset="0"/>
              </a:rPr>
              <a:t>Je třeba vybrat možnost Pokračovat </a:t>
            </a:r>
            <a:r>
              <a:rPr lang="cs-CZ" sz="1600" b="1" dirty="0" smtClean="0">
                <a:solidFill>
                  <a:srgbClr val="C00000"/>
                </a:solidFill>
                <a:latin typeface="Verdana" pitchFamily="34" charset="0"/>
              </a:rPr>
              <a:t>                v </a:t>
            </a:r>
            <a:r>
              <a:rPr lang="cs-CZ" sz="1600" b="1" dirty="0">
                <a:solidFill>
                  <a:srgbClr val="C00000"/>
                </a:solidFill>
                <a:latin typeface="Verdana" pitchFamily="34" charset="0"/>
              </a:rPr>
              <a:t>podání S ELEKTRONICKÝM PODPISEM</a:t>
            </a:r>
          </a:p>
        </p:txBody>
      </p:sp>
    </p:spTree>
    <p:extLst>
      <p:ext uri="{BB962C8B-B14F-4D97-AF65-F5344CB8AC3E}">
        <p14:creationId xmlns:p14="http://schemas.microsoft.com/office/powerpoint/2010/main" val="112850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8"/>
            <a:ext cx="4981974" cy="1594865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Registrace Žádosti o dotaci –</a:t>
            </a:r>
            <a:r>
              <a:rPr lang="cs-CZ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4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!!</a:t>
            </a:r>
            <a:endParaRPr lang="cs-CZ" sz="4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102096" y="2536938"/>
            <a:ext cx="38542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Doplněný                       a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zkontrolovaný formulář Žádosti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o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dotaci nahrát zpět v dalším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kroku.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1" y="1862555"/>
            <a:ext cx="7502566" cy="3925577"/>
          </a:xfrm>
          <a:prstGeom prst="rect">
            <a:avLst/>
          </a:prstGeom>
        </p:spPr>
      </p:pic>
      <p:sp>
        <p:nvSpPr>
          <p:cNvPr id="12" name="Šipka doleva 11"/>
          <p:cNvSpPr/>
          <p:nvPr/>
        </p:nvSpPr>
        <p:spPr bwMode="auto">
          <a:xfrm>
            <a:off x="7527928" y="5277161"/>
            <a:ext cx="426804" cy="216025"/>
          </a:xfrm>
          <a:prstGeom prst="leftArrow">
            <a:avLst/>
          </a:pr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88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8"/>
            <a:ext cx="4981974" cy="1594865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Registrace Žádosti o dotaci – </a:t>
            </a:r>
            <a:r>
              <a:rPr lang="cs-CZ" sz="4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!!</a:t>
            </a:r>
            <a:endParaRPr lang="cs-CZ" sz="4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593062" y="1948662"/>
            <a:ext cx="7126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– přes PF pošle ŽoD na RO </a:t>
            </a:r>
            <a:endParaRPr lang="cs-CZ" sz="24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SZIF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Nejpozději </a:t>
            </a:r>
            <a:r>
              <a:rPr lang="cs-CZ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finálního termínu registrace na RO SZIF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(Viz. Výzva)</a:t>
            </a:r>
          </a:p>
        </p:txBody>
      </p:sp>
      <p:sp>
        <p:nvSpPr>
          <p:cNvPr id="12" name="Šipka doleva 11"/>
          <p:cNvSpPr/>
          <p:nvPr/>
        </p:nvSpPr>
        <p:spPr bwMode="auto">
          <a:xfrm>
            <a:off x="7527928" y="5277161"/>
            <a:ext cx="426804" cy="216025"/>
          </a:xfrm>
          <a:prstGeom prst="leftArrow">
            <a:avLst/>
          </a:pr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13" y="1835736"/>
            <a:ext cx="4042456" cy="452396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4704" y="4305920"/>
            <a:ext cx="4976774" cy="1942482"/>
          </a:xfrm>
          <a:prstGeom prst="rect">
            <a:avLst/>
          </a:prstGeom>
        </p:spPr>
      </p:pic>
      <p:sp>
        <p:nvSpPr>
          <p:cNvPr id="11" name="Šipka doleva 10"/>
          <p:cNvSpPr/>
          <p:nvPr/>
        </p:nvSpPr>
        <p:spPr bwMode="auto">
          <a:xfrm rot="10800000">
            <a:off x="7883945" y="5735209"/>
            <a:ext cx="669676" cy="484632"/>
          </a:xfrm>
          <a:prstGeom prst="lef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9197555" y="4609695"/>
            <a:ext cx="286795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Aft>
                <a:spcPct val="0"/>
              </a:spcAft>
              <a:buClr>
                <a:srgbClr val="2A373E"/>
              </a:buClr>
              <a:buSzPct val="90000"/>
            </a:pPr>
            <a:r>
              <a:rPr lang="cs-CZ" sz="1600" kern="0" dirty="0">
                <a:latin typeface="Verdana"/>
              </a:rPr>
              <a:t>Po nahrání ŽoD nahrát přílohy a proces </a:t>
            </a:r>
            <a:r>
              <a:rPr lang="cs-CZ" sz="1600" kern="0" dirty="0" smtClean="0">
                <a:latin typeface="Verdana"/>
              </a:rPr>
              <a:t>uložit.</a:t>
            </a:r>
            <a:endParaRPr lang="cs-CZ" sz="1600" kern="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180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8"/>
            <a:ext cx="4981974" cy="118847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Administrace ŽoD na SZIF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45145" y="1419109"/>
            <a:ext cx="1170171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SZIF – registrace ŽoD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5 pracovních dnů od termínu registrace stanoveného ve Výzvě MAS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RO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SZIF – o zaregistrování ŽoD informuje žadatele přes Portál Farmáře</a:t>
            </a:r>
          </a:p>
          <a:p>
            <a:pPr>
              <a:buFont typeface="Wingdings" panose="05000000000000000000" pitchFamily="2" charset="2"/>
              <a:buChar char="q"/>
            </a:pPr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RO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SZIF po registraci žádosti informuje MAS:</a:t>
            </a:r>
          </a:p>
          <a:p>
            <a:pPr lvl="1">
              <a:buAutoNum type="alphaLcParenR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ukončení administrace (se zdůvodněním) – zjištění neodstranitelných nedostatků</a:t>
            </a:r>
          </a:p>
          <a:p>
            <a:pPr lvl="1">
              <a:buAutoNum type="alphaLcParenR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vyzvání žadatele k odstranění nedostatků (do 56 kalendářních dnů)</a:t>
            </a:r>
          </a:p>
          <a:p>
            <a:pPr lvl="1">
              <a:buAutoNum type="alphaLcParenR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Doplnění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neúplné dokumentace – žadatel předá MAS – MAS zkontroluje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Pokud je nutné opravit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doplnění, vyzve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žadatele s pevně daným termínem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k opravě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znovu kontroluje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ŽoD - kontrola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el. podpis,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verifikace -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předá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žadateli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adatel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pošle opravenou ŽoD přes PF na RO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SZIF nejpozději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termínu stanoveném v Žádosti o doplnění neúplné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dokumentace (14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kalendářních dnů od vyhotovení Žádosti o doplnění neúplné dokumentace)</a:t>
            </a:r>
          </a:p>
          <a:p>
            <a:pPr marL="400050" indent="-285750"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Pouze 1 doplnění na RO SZIF ze strany žadatele!</a:t>
            </a:r>
          </a:p>
          <a:p>
            <a:pPr marL="1028700" lvl="1" indent="-285750">
              <a:buFont typeface="Wingdings" panose="05000000000000000000" pitchFamily="2" charset="2"/>
              <a:buChar char="§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Kontrola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RO SZIF – do 14 kalendářních dnů</a:t>
            </a:r>
          </a:p>
        </p:txBody>
      </p:sp>
    </p:spTree>
    <p:extLst>
      <p:ext uri="{BB962C8B-B14F-4D97-AF65-F5344CB8AC3E}">
        <p14:creationId xmlns:p14="http://schemas.microsoft.com/office/powerpoint/2010/main" val="10104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8"/>
            <a:ext cx="4981974" cy="118847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Postupy pro odvolání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62491" y="1899480"/>
            <a:ext cx="1170171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Pokud žadatel nesouhlasí s postupem MAS, může se odvolat proti: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Postupu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administrace na MAS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Přidělené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výši bodového hodnocení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 pracovních dnů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provedení příslušného úkonu MAS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MAS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postup přezkoumá a informuje o výsledku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10 pracovních dnů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Pokud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nesouhlasí s postupem nebo rozhodnutím RO SZIF, může se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odvolat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CP SZIF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 pracovních dnů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Pokud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nesouhlasí s rozhodnutím CP SZIF, může se odvolat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	k Přezkumné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komisi </a:t>
            </a:r>
            <a:r>
              <a:rPr lang="cs-CZ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MZe</a:t>
            </a: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SzPct val="95000"/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 dnů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vyjádření CP SZIF</a:t>
            </a:r>
          </a:p>
        </p:txBody>
      </p:sp>
    </p:spTree>
    <p:extLst>
      <p:ext uri="{BB962C8B-B14F-4D97-AF65-F5344CB8AC3E}">
        <p14:creationId xmlns:p14="http://schemas.microsoft.com/office/powerpoint/2010/main" val="75565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041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36883" y="1743574"/>
            <a:ext cx="117017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Děkujeme za pozornost </a:t>
            </a:r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</a:t>
            </a:r>
          </a:p>
          <a:p>
            <a:pPr algn="ctr"/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Jaroslava Hájková a Jitka Škaredová</a:t>
            </a:r>
          </a:p>
          <a:p>
            <a:pPr algn="ctr">
              <a:spcBef>
                <a:spcPts val="0"/>
              </a:spcBef>
            </a:pPr>
            <a:r>
              <a:rPr lang="cs-CZ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</a:t>
            </a:r>
            <a:r>
              <a:rPr lang="cs-CZ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Havlíčkův kraj, o.p.s.</a:t>
            </a:r>
          </a:p>
          <a:p>
            <a:pPr algn="ctr">
              <a:spcBef>
                <a:spcPts val="0"/>
              </a:spcBef>
            </a:pPr>
            <a:r>
              <a:rPr lang="cs-CZ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Email:hajkova@havlickuvkraj.cz</a:t>
            </a:r>
            <a:r>
              <a:rPr lang="cs-CZ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skaredova@havlickuvkraj</a:t>
            </a:r>
            <a:r>
              <a:rPr lang="cs-CZ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cs-CZ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cz</a:t>
            </a:r>
            <a:endParaRPr lang="cs-CZ" sz="3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cs-CZ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</a:t>
            </a:r>
            <a:r>
              <a:rPr lang="cs-CZ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774 420 913, 561 116 </a:t>
            </a:r>
            <a:r>
              <a:rPr lang="cs-CZ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138, 722 945 540</a:t>
            </a:r>
            <a:endParaRPr lang="cs-CZ" sz="36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43" y="5019493"/>
            <a:ext cx="11388315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2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7665" y="365963"/>
            <a:ext cx="8596668" cy="878636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Způsobilé </a:t>
            </a:r>
            <a:r>
              <a:rPr lang="cs-CZ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výdaje </a:t>
            </a:r>
            <a:endParaRPr lang="cs-CZ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483" y="1795205"/>
            <a:ext cx="11897033" cy="524874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Dotaci lze poskytnout pouze na investiční výdaje, jak jsou definovány v kapitole 1 Obecných podmínek Pravidel. </a:t>
            </a:r>
          </a:p>
          <a:p>
            <a:r>
              <a:rPr lang="cs-CZ" dirty="0">
                <a:solidFill>
                  <a:schemeClr val="tx1"/>
                </a:solidFill>
              </a:rPr>
              <a:t>1) pořízení strojů, nástrojů a zařízení pro zpracování zemědělských produktů, finální úpravu, balení, značení výrobků (včetně technologií souvisejících s </a:t>
            </a:r>
            <a:r>
              <a:rPr lang="cs-CZ" dirty="0" err="1">
                <a:solidFill>
                  <a:schemeClr val="tx1"/>
                </a:solidFill>
              </a:rPr>
              <a:t>dohledatelností</a:t>
            </a:r>
            <a:r>
              <a:rPr lang="cs-CZ" dirty="0">
                <a:solidFill>
                  <a:schemeClr val="tx1"/>
                </a:solidFill>
              </a:rPr>
              <a:t> produktů) </a:t>
            </a:r>
          </a:p>
          <a:p>
            <a:r>
              <a:rPr lang="cs-CZ" dirty="0">
                <a:solidFill>
                  <a:schemeClr val="tx1"/>
                </a:solidFill>
              </a:rPr>
              <a:t>2) výstavba, modernizace a rekonstrukce budov (včetně manipulačních ploch a bouracích prací nezbytně nutných pro realizaci projektu) </a:t>
            </a:r>
          </a:p>
          <a:p>
            <a:r>
              <a:rPr lang="cs-CZ" dirty="0">
                <a:solidFill>
                  <a:schemeClr val="tx1"/>
                </a:solidFill>
              </a:rPr>
              <a:t>3) investice související se skladováním zpracovávané suroviny, výrobků a druhotných surovin vznikajících při zpracování s výjimkou odpadních vod </a:t>
            </a:r>
          </a:p>
          <a:p>
            <a:r>
              <a:rPr lang="cs-CZ" dirty="0">
                <a:solidFill>
                  <a:schemeClr val="tx1"/>
                </a:solidFill>
              </a:rPr>
              <a:t>4) investice vedoucí ke zvyšování a monitorování kvality produktů </a:t>
            </a:r>
          </a:p>
          <a:p>
            <a:r>
              <a:rPr lang="cs-CZ" dirty="0">
                <a:solidFill>
                  <a:schemeClr val="tx1"/>
                </a:solidFill>
              </a:rPr>
              <a:t>5) investice související s uváděním vlastních produktů na trh včetně marketingu (např. výstavba a rekonstrukce prodejen, pojízdné prodejny, stánky, prodej ze dvora, vybavení prodejen apod.) </a:t>
            </a:r>
          </a:p>
          <a:p>
            <a:r>
              <a:rPr lang="cs-CZ" dirty="0">
                <a:solidFill>
                  <a:schemeClr val="tx1"/>
                </a:solidFill>
              </a:rPr>
              <a:t>6) pořízení užitkových vozů kategorie N1 a N2 </a:t>
            </a:r>
          </a:p>
          <a:p>
            <a:r>
              <a:rPr lang="cs-CZ" dirty="0">
                <a:solidFill>
                  <a:schemeClr val="tx1"/>
                </a:solidFill>
              </a:rPr>
              <a:t>7) investice do zařízení </a:t>
            </a:r>
          </a:p>
          <a:p>
            <a:r>
              <a:rPr lang="cs-CZ" dirty="0"/>
              <a:t> 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50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7665" y="365963"/>
            <a:ext cx="8596668" cy="878636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Kritéria přijatelnosti</a:t>
            </a:r>
            <a:endParaRPr lang="cs-CZ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483" y="1795205"/>
            <a:ext cx="11897033" cy="3140050"/>
          </a:xfrm>
        </p:spPr>
        <p:txBody>
          <a:bodyPr>
            <a:normAutofit/>
          </a:bodyPr>
          <a:lstStyle/>
          <a:p>
            <a:endParaRPr lang="cs-CZ" dirty="0"/>
          </a:p>
          <a:p>
            <a:pPr algn="ctr"/>
            <a:r>
              <a:rPr lang="cs-CZ" sz="2800" dirty="0">
                <a:solidFill>
                  <a:schemeClr val="tx1"/>
                </a:solidFill>
              </a:rPr>
              <a:t>Projekt se musí týkat výroby potravin (surovin určených pro lidskou spotřebu) nebo krmiv; výrobní proces se pak musí týkat zpracování a uvádění na trh surovin/výrobků uvedených v příloze I Smlouvy o fungování EU s výjimkou produktů rybolovu a akvakultury a medu, přičemž výstupní produkt nemusí být </a:t>
            </a:r>
            <a:r>
              <a:rPr lang="cs-CZ" sz="2800" dirty="0" smtClean="0">
                <a:solidFill>
                  <a:schemeClr val="tx1"/>
                </a:solidFill>
              </a:rPr>
              <a:t>             v </a:t>
            </a:r>
            <a:r>
              <a:rPr lang="cs-CZ" sz="2800" dirty="0">
                <a:solidFill>
                  <a:schemeClr val="tx1"/>
                </a:solidFill>
              </a:rPr>
              <a:t>této příloze uveden (viz Příloha 9 Pravidel); 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endParaRPr lang="cs-CZ" sz="2800" dirty="0">
              <a:solidFill>
                <a:schemeClr val="tx1"/>
              </a:solidFill>
            </a:endParaRPr>
          </a:p>
          <a:p>
            <a:pPr algn="ctr"/>
            <a:endParaRPr lang="cs-CZ" sz="2400" dirty="0">
              <a:solidFill>
                <a:schemeClr val="tx1"/>
              </a:solidFill>
            </a:endParaRPr>
          </a:p>
          <a:p>
            <a:pPr marL="720154" lvl="2" indent="-363538" algn="just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715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4886632" cy="64409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Podání žádosti</a:t>
            </a:r>
            <a:endParaRPr lang="cs-CZ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 fontScale="85000" lnSpcReduction="20000"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Žádost o dotaci (ŽoD) musí být </a:t>
            </a:r>
            <a:r>
              <a:rPr kumimoji="0" lang="cs-CZ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vygenerována z účtu žadatele</a:t>
            </a:r>
            <a:r>
              <a:rPr kumimoji="0" lang="cs-CZ" sz="19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  </a:t>
            </a:r>
            <a:r>
              <a:rPr kumimoji="0" lang="cs-CZ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na Portálu Farmáře</a:t>
            </a:r>
            <a:r>
              <a:rPr kumimoji="0" lang="cs-CZ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cs-CZ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a po vyplnění</a:t>
            </a:r>
            <a:r>
              <a:rPr kumimoji="0" lang="cs-CZ" sz="19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cs-CZ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žadatelem předána na</a:t>
            </a:r>
            <a:r>
              <a:rPr kumimoji="0" lang="cs-CZ" sz="19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cs-CZ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MAS</a:t>
            </a:r>
            <a:r>
              <a:rPr kumimoji="0" lang="cs-CZ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 v souladu s pravidly operace 19.2.1 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900" dirty="0" smtClean="0">
              <a:solidFill>
                <a:schemeClr val="tx1"/>
              </a:solidFill>
            </a:endParaRP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</a:t>
            </a:r>
            <a:r>
              <a:rPr lang="cs-CZ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předává kompletně vyplněný </a:t>
            </a:r>
            <a:r>
              <a:rPr lang="cs-CZ" sz="1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Žádosti o </a:t>
            </a:r>
            <a:r>
              <a:rPr lang="cs-CZ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dotaci včetně povinných</a:t>
            </a:r>
            <a:r>
              <a:rPr lang="cs-CZ" sz="1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příp</a:t>
            </a:r>
            <a:r>
              <a:rPr lang="cs-CZ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cs-CZ" sz="1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nepovinných příloh </a:t>
            </a:r>
            <a:r>
              <a:rPr lang="cs-CZ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MAS </a:t>
            </a:r>
            <a:r>
              <a:rPr lang="cs-CZ" sz="1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900" b="1" u="sn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elektronické </a:t>
            </a:r>
            <a:r>
              <a:rPr lang="cs-CZ" sz="1900" b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podobě v termínu stanoveném </a:t>
            </a:r>
            <a:r>
              <a:rPr lang="cs-CZ" sz="1900" b="1" u="sn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výzvou </a:t>
            </a:r>
            <a:r>
              <a:rPr lang="cs-CZ" sz="1900" b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</a:t>
            </a:r>
            <a:endParaRPr lang="cs-CZ" sz="1900" b="1" u="sng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900" b="1" u="sng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9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Veškeré přílohy předkládané při podání Žádosti, jsou součástí formuláře Žádosti o dotaci!!</a:t>
            </a:r>
          </a:p>
          <a:p>
            <a:pPr marL="0" indent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900" b="1" u="sng" dirty="0" smtClean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9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Nepovinné přílohy stanovené MAS jsou uvedeny ve Výzvě!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19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Vybrané přílohy může </a:t>
            </a:r>
            <a:r>
              <a:rPr lang="cs-CZ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vzhledem k jejich velikosti, </a:t>
            </a:r>
            <a:r>
              <a:rPr lang="cs-CZ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příp. formátům</a:t>
            </a:r>
            <a:r>
              <a:rPr lang="cs-CZ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předložit v listinné podobě</a:t>
            </a:r>
            <a:endParaRPr kumimoji="0" lang="cs-CZ" sz="19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Verdana"/>
              </a:rPr>
              <a:t>				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kern="0" dirty="0">
                <a:solidFill>
                  <a:schemeClr val="accent2">
                    <a:lumMod val="75000"/>
                  </a:schemeClr>
                </a:solidFill>
                <a:latin typeface="Verdana"/>
              </a:rPr>
              <a:t> </a:t>
            </a:r>
            <a:r>
              <a:rPr lang="cs-CZ" kern="0" dirty="0" smtClean="0">
                <a:solidFill>
                  <a:schemeClr val="accent2">
                    <a:lumMod val="75000"/>
                  </a:schemeClr>
                </a:solidFill>
                <a:latin typeface="Verdana"/>
              </a:rPr>
              <a:t>                     </a:t>
            </a:r>
            <a:r>
              <a:rPr kumimoji="0" lang="cs-CZ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Možnost žadatele konzultovat ŽoD s MAS</a:t>
            </a:r>
            <a:endParaRPr lang="cs-CZ" b="1" i="1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76" y="1212333"/>
            <a:ext cx="2550443" cy="4938393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 bwMode="auto">
          <a:xfrm flipH="1">
            <a:off x="2871019" y="1478488"/>
            <a:ext cx="831366" cy="484632"/>
          </a:xfrm>
          <a:prstGeom prst="righ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fontAlgn="base">
              <a:spcBef>
                <a:spcPct val="0"/>
              </a:spcBef>
              <a:spcAft>
                <a:spcPct val="0"/>
              </a:spcAft>
            </a:pPr>
            <a:endParaRPr lang="cs-CZ" sz="16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Šipka doprava 5"/>
          <p:cNvSpPr/>
          <p:nvPr/>
        </p:nvSpPr>
        <p:spPr bwMode="auto">
          <a:xfrm flipH="1">
            <a:off x="2871019" y="5158779"/>
            <a:ext cx="831366" cy="484632"/>
          </a:xfrm>
          <a:prstGeom prst="righ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95" y="802883"/>
            <a:ext cx="6678468" cy="81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6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4886632" cy="64409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Podání žádosti</a:t>
            </a:r>
            <a:endParaRPr lang="cs-CZ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sp>
        <p:nvSpPr>
          <p:cNvPr id="5" name="Šipka doprava 4"/>
          <p:cNvSpPr/>
          <p:nvPr/>
        </p:nvSpPr>
        <p:spPr bwMode="auto">
          <a:xfrm flipH="1">
            <a:off x="2666834" y="1347911"/>
            <a:ext cx="831366" cy="484632"/>
          </a:xfrm>
          <a:prstGeom prst="righ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fontAlgn="base">
              <a:spcBef>
                <a:spcPct val="0"/>
              </a:spcBef>
              <a:spcAft>
                <a:spcPct val="0"/>
              </a:spcAft>
            </a:pPr>
            <a:endParaRPr lang="cs-CZ" sz="16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Šipka doprava 5"/>
          <p:cNvSpPr/>
          <p:nvPr/>
        </p:nvSpPr>
        <p:spPr bwMode="auto">
          <a:xfrm flipH="1">
            <a:off x="2718776" y="5463579"/>
            <a:ext cx="831366" cy="484632"/>
          </a:xfrm>
          <a:prstGeom prst="righ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95" y="802883"/>
            <a:ext cx="6678468" cy="8189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3521" y="1743574"/>
            <a:ext cx="6551518" cy="461613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46" y="1420504"/>
            <a:ext cx="2340167" cy="4939200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10016174" y="2998275"/>
            <a:ext cx="20493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Žadatel vybere MAS,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přes kterou bude žádat o dotaci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8020" y="3283878"/>
            <a:ext cx="841321" cy="506012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 bwMode="auto">
          <a:xfrm>
            <a:off x="263724" y="5463579"/>
            <a:ext cx="2312515" cy="29609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25" y="1420503"/>
            <a:ext cx="2301514" cy="33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6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5168786" cy="984754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Generování formuláře žádosti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50" y="1231237"/>
            <a:ext cx="5648567" cy="553752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499641" y="1922505"/>
            <a:ext cx="48456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Vyplnit hlavičku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Vybrat Fichi z aktuální výzvy, v rámci které chce žadatel žádat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Zvolit název projektu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Generovat žádost</a:t>
            </a:r>
          </a:p>
        </p:txBody>
      </p:sp>
    </p:spTree>
    <p:extLst>
      <p:ext uri="{BB962C8B-B14F-4D97-AF65-F5344CB8AC3E}">
        <p14:creationId xmlns:p14="http://schemas.microsoft.com/office/powerpoint/2010/main" val="169972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5168786" cy="984754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Generování formuláře žádosti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516239" y="2889456"/>
            <a:ext cx="4656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Stáhnout a uložit Žádost o dotaci do PC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48" y="1123514"/>
            <a:ext cx="5609065" cy="5726687"/>
          </a:xfrm>
          <a:prstGeom prst="rect">
            <a:avLst/>
          </a:prstGeom>
        </p:spPr>
      </p:pic>
      <p:sp>
        <p:nvSpPr>
          <p:cNvPr id="9" name="Šipka nahoru 8"/>
          <p:cNvSpPr/>
          <p:nvPr/>
        </p:nvSpPr>
        <p:spPr bwMode="auto">
          <a:xfrm rot="5400000" flipH="1">
            <a:off x="3339561" y="5125525"/>
            <a:ext cx="484632" cy="717055"/>
          </a:xfrm>
          <a:prstGeom prst="upArrow">
            <a:avLst/>
          </a:prstGeom>
          <a:solidFill>
            <a:srgbClr val="F36523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88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667</TotalTime>
  <Words>1791</Words>
  <Application>Microsoft Office PowerPoint</Application>
  <PresentationFormat>Vlastní</PresentationFormat>
  <Paragraphs>348</Paragraphs>
  <Slides>35</Slides>
  <Notes>31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Retrospektiva</vt:lpstr>
      <vt:lpstr>          Seminář k 1. výzvě MAS Havlíčkův kraj z PRV   Fiche 3 Podpora zpracování                     a uvádění zemědělských produktů na trh</vt:lpstr>
      <vt:lpstr>Harmonogram výzvy</vt:lpstr>
      <vt:lpstr>Fiche 3 Podpora zpracování a uvádění zemědělských produktů na trh Čl. 17.1. b)Zpracování a uvádění na trh zemědělských produktů</vt:lpstr>
      <vt:lpstr>Způsobilé výdaje </vt:lpstr>
      <vt:lpstr>Kritéria přijatelnosti</vt:lpstr>
      <vt:lpstr>Podání žádosti</vt:lpstr>
      <vt:lpstr>Podání žádosti</vt:lpstr>
      <vt:lpstr>Generování formuláře žádosti</vt:lpstr>
      <vt:lpstr>Generování formuláře žádosti</vt:lpstr>
      <vt:lpstr>Formulář ŽoD</vt:lpstr>
      <vt:lpstr>Formulář ŽoD</vt:lpstr>
      <vt:lpstr>Formulář ŽoD</vt:lpstr>
      <vt:lpstr>Formulář ŽoD</vt:lpstr>
      <vt:lpstr>Specifické strany čl. 17.1.a - Zemědělství</vt:lpstr>
      <vt:lpstr>Specifické strany čl. 19.1.b – Podnikání…</vt:lpstr>
      <vt:lpstr>Formulář ŽoD</vt:lpstr>
      <vt:lpstr>Formulář ŽoD</vt:lpstr>
      <vt:lpstr>Formulář ŽoD</vt:lpstr>
      <vt:lpstr>Formulář ŽoD</vt:lpstr>
      <vt:lpstr>Formulář ŽoD</vt:lpstr>
      <vt:lpstr>Formulář ŽoD</vt:lpstr>
      <vt:lpstr>Formulář ŽoD</vt:lpstr>
      <vt:lpstr>Formulář ŽoD</vt:lpstr>
      <vt:lpstr>Kontrola ŽoD</vt:lpstr>
      <vt:lpstr>Podání ŽoD na MAS</vt:lpstr>
      <vt:lpstr>Administrativní kontrola</vt:lpstr>
      <vt:lpstr>Hodnocení projektů</vt:lpstr>
      <vt:lpstr>Hodnocení projektů</vt:lpstr>
      <vt:lpstr>Elektronické podepsání</vt:lpstr>
      <vt:lpstr>Registrace Žádosti o dotaci – ŽADATEL !!</vt:lpstr>
      <vt:lpstr>Registrace Žádosti o dotaci – ŽADATEL !!</vt:lpstr>
      <vt:lpstr>Registrace Žádosti o dotaci – ŽADATEL !!</vt:lpstr>
      <vt:lpstr>Administrace ŽoD na SZIF</vt:lpstr>
      <vt:lpstr>Postupy pro odvolání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Luci</dc:creator>
  <cp:lastModifiedBy>Hajkova</cp:lastModifiedBy>
  <cp:revision>73</cp:revision>
  <dcterms:created xsi:type="dcterms:W3CDTF">2017-01-05T12:34:26Z</dcterms:created>
  <dcterms:modified xsi:type="dcterms:W3CDTF">2018-01-19T11:06:35Z</dcterms:modified>
</cp:coreProperties>
</file>